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0" r:id="rId2"/>
    <p:sldId id="256" r:id="rId3"/>
    <p:sldId id="265" r:id="rId4"/>
    <p:sldId id="267" r:id="rId5"/>
    <p:sldId id="269" r:id="rId6"/>
    <p:sldId id="270" r:id="rId7"/>
    <p:sldId id="266" r:id="rId8"/>
    <p:sldId id="272" r:id="rId9"/>
    <p:sldId id="271" r:id="rId10"/>
    <p:sldId id="273" r:id="rId11"/>
    <p:sldId id="268" r:id="rId12"/>
    <p:sldId id="274" r:id="rId13"/>
    <p:sldId id="275" r:id="rId14"/>
    <p:sldId id="277" r:id="rId15"/>
    <p:sldId id="276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B459309-2239-D842-94BC-49D1F3DB2B61}">
          <p14:sldIdLst>
            <p14:sldId id="260"/>
            <p14:sldId id="256"/>
          </p14:sldIdLst>
        </p14:section>
        <p14:section name="About Project" id="{F7610E2C-9DAB-DF4E-BF12-16BAFF8B32D8}">
          <p14:sldIdLst>
            <p14:sldId id="265"/>
            <p14:sldId id="267"/>
            <p14:sldId id="269"/>
            <p14:sldId id="270"/>
          </p14:sldIdLst>
        </p14:section>
        <p14:section name="About Process" id="{CD55CF1A-7874-4D41-84FD-D63339A96284}">
          <p14:sldIdLst>
            <p14:sldId id="266"/>
            <p14:sldId id="272"/>
            <p14:sldId id="271"/>
            <p14:sldId id="273"/>
            <p14:sldId id="268"/>
          </p14:sldIdLst>
        </p14:section>
        <p14:section name="About Programs" id="{A5C7A776-9B5E-5C47-8061-643C08C8264C}">
          <p14:sldIdLst>
            <p14:sldId id="274"/>
            <p14:sldId id="275"/>
            <p14:sldId id="277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D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2"/>
    <p:restoredTop sz="94648"/>
  </p:normalViewPr>
  <p:slideViewPr>
    <p:cSldViewPr snapToGrid="0">
      <p:cViewPr varScale="1">
        <p:scale>
          <a:sx n="117" d="100"/>
          <a:sy n="117" d="100"/>
        </p:scale>
        <p:origin x="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6T11:05:37.16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2627 57,'-38'0,"7"0,24 0,-10 0,2 0,-46 3,37-3,-67 7,74-7,-37 2,-1-1,33-1,-78-3,85-1,-57-6,56 6,-80-15,75 16,-76-16,81 18,-31-5,39 6,-12 0,6 0,-7 3,6-3,-23 10,25-9,-40 5,40-6,-34 0,35 0,-23 0,26 0,-10 0,5 0,-13 0,10 0,-43 3,44 1,-50 0,54-1,-29-3,31 0,-19 0,20 0,-20 0,19 0,-40 0,35 0,-63 0,57 0,-27 0,-8 0,37 0,-39 0,-2 0,37 0,-37 0,1 0,41 0,-54-3,48 2,-5-2,3 0,18 2,-18-5,16 5,-18-5,18 5,-9-2,5 3,-1 0,-5 0,5 0,-2 0,0 0,3 0,-3 0,-4 0,9 0,-7 0,5 3,-1-2,-2 2,3-3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6T11:15:36.07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0 50,'38'0,"-7"0,-21 0,3 0,5 0,-1 0,0 0,-3 0,3 0,-3 0,9 0,-11 0,7 0,-5 0,3 0,1 0,-1 0,5 0,-9 0,28 0,-29 0,37 0,-36 0,33 0,-35 3,42-2,-39 2,38 0,-40-2,40 5,-38-5,44 5,-45-2,34 0,-37-1,28-3,-28 0,28 3,-28-3,19 3,-21-3,8 0,1 0,-5 0,10 0,-8 0,1 0,7-3,-13 3,10-4,-2 4,-5 0,10 0,-11 0,6 0,0 0,-3 0,3 0,0 0,-3 0,9 0,-11 0,7 0,-5 0,1 0,4 0,-4 0,2 0,-1 0,-1 0,2 0,-1 0,-1 0,2 0,-1 0,-1-3,1 3,-2-7,3 7,-3-7,3 7,-3-7,0 4,2-4,-1 3,1-2,-2 5,0-5,3 5,-3-2,3 3,0 0,-3 0,3 0,0 0,-3 0,3 0,0-3,-3-1,3-3,-3 0,-1 3,4 1,-3 3,3 0,0 0,-3 0,3 0,0 3,-3-2,3 2,-3 3,-1-5,4 5,-2-3,1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6T11:40:38.43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</inkml:brush>
  </inkml:definitions>
  <inkml:trace contextRef="#ctx0" brushRef="#br0">1 15,'37'0,"-5"0,-25 0,21 0,-1 0,18 0,-20 0,24 0,-34 0,84-4,-74 4,62-7,-73 7,54-3,-50 3,77 0,-77 0,38 0,2 0,-36 0,47 2,0 2,-44-3,39 5,-2 0,-43-4,64 7,-69-8,38 2,-40-3,31 3,-31-2,37 2,-36-3,61 0,-57 0,69 0,-70 0,61 0,-61 0,45 0,-49 0,41-3,-40 2,55-2,-52 3,64 0,-64 0,70-3,-68 2,55-2,-60 3,43 3,-43-2,21 2,-26-3,11 0,-4 0,3 0,1 0,-5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690E3-4530-4E30-BC91-90CD6836B0AE}" type="datetimeFigureOut">
              <a:rPr lang="ko-KR" altLang="en-US" smtClean="0"/>
              <a:t>2023. 4. 8.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B7C99-BFB6-4DCB-8F8C-78648B2350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02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69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46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33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8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03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08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428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1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098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680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194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454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51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84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168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24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96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23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8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978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99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113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05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371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24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AF06-F55D-D9AF-98AA-85BD060D9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80A56-EBC9-6F6D-C78F-5E54544B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00DB-30AD-E140-2695-5146E4F0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01687-2612-9B51-B61F-FA6DE75B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2BF1F-6108-622F-F9A4-95469234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089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56EB-5DD3-9409-60EC-5AF73284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8E4FB-741D-0C17-6079-BF2A00615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F7CB5-06C8-E975-C3E4-CFF2529E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5A78-4286-AF3F-447B-4B72E1C8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5FCF-612B-3363-C6FE-59A248EB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96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31F49-C29F-5147-D3AD-C28C55A6F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1C2CB-0CA4-2E3C-D7D6-884E51EEA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96861-B65D-6AE5-E144-B8928FAE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5856-BCCC-AA9B-9FA5-A1792FDF2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18A6F-B004-EFC3-0F15-A5EB249F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667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1789-1409-B70F-B572-6363588D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9042-D249-5B81-DB77-D434C6DED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5CD0-442F-2BBA-BC57-B8E40F954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891F9-D9D3-4D00-18E5-6ED86128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E6CC9-FD2E-3516-D1A3-8AB964F7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4790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F08E-8DD6-1BFB-B27C-6CBB76C3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2B1A0-0FB9-D2F2-BD79-EB96649A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37107-B167-CB45-A066-9774AD29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67315-C237-8EC4-A91C-4BA5B5DF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B9C9A-CE61-BE39-43D8-DF56A68E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298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9BF7-F1D1-E19A-EE07-AEB675E0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3260-8C5F-1FD8-D37E-D313C68F5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78623-37E0-FDD1-EAEF-E0B8368D5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F4D50-DF89-C10D-5133-8E19AD1B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97413-AD03-4E1D-8E44-AD0C2923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DCB6-7B84-31B7-1331-8F264734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594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CB72-41B0-DF3C-ABC1-3F6F6017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AFA30-0709-62A2-8521-9B78C5087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95328-2EFB-2756-8C4E-E8122BBA5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CA7CF-9319-BDE9-CCE4-CB23DB42C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0999B-EC95-F54B-454C-C7EB5DFCB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CB60BD-4904-DED6-EFB5-B62F6FFE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159942-EBD9-324E-2511-EB4CD808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CC291-1657-0932-8271-4D106AEB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497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C70E-8253-341F-639A-3FB26489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6A735-9DDA-8066-2759-68B23CA0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70CB6-72A3-9A52-55CA-A29336B6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873F7-140C-BE68-8A6C-487EAAEC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1781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42A2A-EE9D-C8CE-1F9A-66C7D88F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A3789-29E9-7D4F-9E65-892B2379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B087-7FD9-4E84-CA10-82762EF1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724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A875-E06F-26BF-70E4-F974FB15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81BE-7309-8541-5D2C-7953F3724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B1802-8D4E-DB40-6EF3-5287F45F3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69CBE-958E-71CE-0FFA-071EABB2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88253-E0FB-6E8F-C3E7-D613A291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9A8B1-E75B-AAFE-F63E-3C16A78B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519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9159-BD7D-8A7C-28DA-29173C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1327D-9674-92EA-2947-9D91242F8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7488B-0395-49CC-646C-61969A846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B16AF-6D35-8762-BC89-853E5455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5008F-72D9-5C0E-7A15-0FE50422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7206D-6CDC-C454-93FB-F7C12404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581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57EE52-4091-8495-D4AA-AF8DC4DF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CFA7D-C275-CFE9-5D23-65C7A833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5D67B-637A-4DD5-9117-4C44796C3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FCF88-39EC-8C4E-818F-137F2FDE2BBF}" type="datetimeFigureOut">
              <a:rPr lang="en-KR" smtClean="0"/>
              <a:t>2023/04/08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E88AF-150A-D48F-BE55-150F8E330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E3C55-E200-1887-3F1E-3A57DF8DE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225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8/r9ht3h492d9_vhmntvyxpbzr0000gn/T/com.microsoft.Word/WebArchiveCopyPasteTempFiles/%25EA%25B2%25BD%25ED%259D%25AC%25EB%258C%2580%25ED%2595%2599%25EA%25B5%2590%252B%25EB%25A1%259C%25EA%25B3%25A0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sian98.github.io/assets/code/XPSDNN/install.tar" TargetMode="External"/><Relationship Id="rId5" Type="http://schemas.openxmlformats.org/officeDocument/2006/relationships/image" Target="../media/image32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2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1195" y="0"/>
            <a:ext cx="12192000" cy="68580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C95354-0C09-9E11-D3DF-8E314B1F8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364" y="32081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KR"/>
          </a:p>
        </p:txBody>
      </p:sp>
      <p:pic>
        <p:nvPicPr>
          <p:cNvPr id="1025" name="Picture 1" descr="DOMAWE.net: 경희대학교 로고 벡터">
            <a:extLst>
              <a:ext uri="{FF2B5EF4-FFF2-40B4-BE49-F238E27FC236}">
                <a16:creationId xmlns:a16="http://schemas.microsoft.com/office/drawing/2014/main" id="{F7F47C46-48D1-DD4A-7411-BDC9BFAC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76" y="3049949"/>
            <a:ext cx="3125724" cy="235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8474E20-FE78-0CF0-4B6E-5DE2287C5388}"/>
              </a:ext>
            </a:extLst>
          </p:cNvPr>
          <p:cNvGrpSpPr/>
          <p:nvPr/>
        </p:nvGrpSpPr>
        <p:grpSpPr>
          <a:xfrm>
            <a:off x="2159070" y="1845497"/>
            <a:ext cx="7681944" cy="1086937"/>
            <a:chOff x="2159070" y="1845497"/>
            <a:chExt cx="7681944" cy="10869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56E618-E359-BC49-BC7D-7C07F294FCCF}"/>
                </a:ext>
              </a:extLst>
            </p:cNvPr>
            <p:cNvSpPr txBox="1"/>
            <p:nvPr/>
          </p:nvSpPr>
          <p:spPr>
            <a:xfrm>
              <a:off x="2342934" y="1845497"/>
              <a:ext cx="74980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XPS Analyzer</a:t>
              </a:r>
              <a:endParaRPr lang="ko-KR" altLang="en-US" sz="5000" i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59070" y="2070660"/>
              <a:ext cx="74980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i="1" dirty="0">
                  <a:solidFill>
                    <a:srgbClr val="35DBA1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XPS Analyzer</a:t>
              </a:r>
              <a:endParaRPr lang="ko-KR" altLang="en-US" sz="5000" i="1" dirty="0">
                <a:solidFill>
                  <a:srgbClr val="35DBA1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59070" y="5416569"/>
            <a:ext cx="749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KHU </a:t>
            </a:r>
            <a:r>
              <a:rPr lang="en-US" altLang="ko-KR" sz="2000" dirty="0" err="1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SpondLab</a:t>
            </a:r>
            <a:endParaRPr lang="ko-KR" altLang="en-US" sz="2000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9070" y="5753850"/>
            <a:ext cx="749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최 정 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3375D-80EE-4E4A-B04A-A55CC7FC47D9}"/>
              </a:ext>
            </a:extLst>
          </p:cNvPr>
          <p:cNvSpPr txBox="1"/>
          <p:nvPr/>
        </p:nvSpPr>
        <p:spPr>
          <a:xfrm>
            <a:off x="100208" y="184666"/>
            <a:ext cx="626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35DB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XPS Analyzer</a:t>
            </a:r>
          </a:p>
        </p:txBody>
      </p:sp>
    </p:spTree>
    <p:extLst>
      <p:ext uri="{BB962C8B-B14F-4D97-AF65-F5344CB8AC3E}">
        <p14:creationId xmlns:p14="http://schemas.microsoft.com/office/powerpoint/2010/main" val="3051590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5" y="181015"/>
            <a:ext cx="3212254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29470"/>
            <a:ext cx="4577243" cy="704362"/>
            <a:chOff x="214610" y="86926"/>
            <a:chExt cx="4577243" cy="7043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856873" y="86926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02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2D34C-1325-5DDB-740D-0941E92D0D6C}"/>
              </a:ext>
            </a:extLst>
          </p:cNvPr>
          <p:cNvSpPr txBox="1"/>
          <p:nvPr/>
        </p:nvSpPr>
        <p:spPr>
          <a:xfrm>
            <a:off x="455179" y="858123"/>
            <a:ext cx="2897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IBM Plex Mono" panose="020B0509050203000203" pitchFamily="49" charset="77"/>
                <a:ea typeface="나눔스퀘어_ac ExtraBold" panose="020B0600000101010101" pitchFamily="50" charset="-127"/>
              </a:rPr>
              <a:t>XPS_weights_11.h5</a:t>
            </a:r>
            <a:endParaRPr lang="ko-KR" altLang="en-US" sz="2000" b="1" dirty="0">
              <a:latin typeface="IBM Plex Mono" panose="020B0509050203000203" pitchFamily="49" charset="77"/>
              <a:ea typeface="나눔스퀘어_ac ExtraBold" panose="020B0600000101010101" pitchFamily="50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5858F2-1C34-A9AC-6457-B1C7906CFE65}"/>
              </a:ext>
            </a:extLst>
          </p:cNvPr>
          <p:cNvGrpSpPr/>
          <p:nvPr/>
        </p:nvGrpSpPr>
        <p:grpSpPr>
          <a:xfrm>
            <a:off x="623591" y="1258233"/>
            <a:ext cx="11333445" cy="2696400"/>
            <a:chOff x="285308" y="3911820"/>
            <a:chExt cx="11333445" cy="2696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092383-4678-6130-DB11-BF6F17456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308" y="3911820"/>
              <a:ext cx="3472914" cy="2696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954459-8171-8252-463F-59673D13E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9903" y="3911820"/>
              <a:ext cx="3367422" cy="2696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719CB5-0A63-79B8-A37B-DF511E8C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778" y="3911820"/>
              <a:ext cx="3419975" cy="26964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7902ED3-73A8-E32F-018B-E2D206BA9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79" y="3925698"/>
            <a:ext cx="6762367" cy="28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6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ent Arrow 29">
            <a:extLst>
              <a:ext uri="{FF2B5EF4-FFF2-40B4-BE49-F238E27FC236}">
                <a16:creationId xmlns:a16="http://schemas.microsoft.com/office/drawing/2014/main" id="{5E090BC1-5691-7C52-0CCD-01924C42A878}"/>
              </a:ext>
            </a:extLst>
          </p:cNvPr>
          <p:cNvSpPr/>
          <p:nvPr/>
        </p:nvSpPr>
        <p:spPr>
          <a:xfrm rot="5400000" flipH="1">
            <a:off x="9742742" y="1652036"/>
            <a:ext cx="433893" cy="1643910"/>
          </a:xfrm>
          <a:prstGeom prst="bentArrow">
            <a:avLst>
              <a:gd name="adj1" fmla="val 18888"/>
              <a:gd name="adj2" fmla="val 25630"/>
              <a:gd name="adj3" fmla="val 25000"/>
              <a:gd name="adj4" fmla="val 4375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9" name="Bent Arrow 28">
            <a:extLst>
              <a:ext uri="{FF2B5EF4-FFF2-40B4-BE49-F238E27FC236}">
                <a16:creationId xmlns:a16="http://schemas.microsoft.com/office/drawing/2014/main" id="{047F497E-070A-38D5-9190-AF2F22686C85}"/>
              </a:ext>
            </a:extLst>
          </p:cNvPr>
          <p:cNvSpPr/>
          <p:nvPr/>
        </p:nvSpPr>
        <p:spPr>
          <a:xfrm rot="5400000">
            <a:off x="9751368" y="2116184"/>
            <a:ext cx="416625" cy="1643927"/>
          </a:xfrm>
          <a:prstGeom prst="bentArrow">
            <a:avLst>
              <a:gd name="adj1" fmla="val 18888"/>
              <a:gd name="adj2" fmla="val 25630"/>
              <a:gd name="adj3" fmla="val 25000"/>
              <a:gd name="adj4" fmla="val 4375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20E89CCC-55D8-FD93-0D60-E86A7313A5DA}"/>
              </a:ext>
            </a:extLst>
          </p:cNvPr>
          <p:cNvSpPr/>
          <p:nvPr/>
        </p:nvSpPr>
        <p:spPr>
          <a:xfrm rot="5400000">
            <a:off x="2854464" y="1874753"/>
            <a:ext cx="1959643" cy="1366563"/>
          </a:xfrm>
          <a:prstGeom prst="bentArrow">
            <a:avLst>
              <a:gd name="adj1" fmla="val 18888"/>
              <a:gd name="adj2" fmla="val 25630"/>
              <a:gd name="adj3" fmla="val 25000"/>
              <a:gd name="adj4" fmla="val 4375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5" y="181015"/>
            <a:ext cx="3212254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29470"/>
            <a:ext cx="4577243" cy="704362"/>
            <a:chOff x="214610" y="86926"/>
            <a:chExt cx="4577243" cy="7043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856873" y="86926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02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44B2AC6-7527-8D88-D8A4-71594F0EED2E}"/>
              </a:ext>
            </a:extLst>
          </p:cNvPr>
          <p:cNvSpPr/>
          <p:nvPr/>
        </p:nvSpPr>
        <p:spPr>
          <a:xfrm>
            <a:off x="1316654" y="1446178"/>
            <a:ext cx="1664208" cy="573024"/>
          </a:xfrm>
          <a:prstGeom prst="roundRect">
            <a:avLst/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Generator ( c 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7421C7B-F638-0AF8-44C4-12EB478E7CAD}"/>
              </a:ext>
            </a:extLst>
          </p:cNvPr>
          <p:cNvSpPr/>
          <p:nvPr/>
        </p:nvSpPr>
        <p:spPr>
          <a:xfrm>
            <a:off x="1316654" y="4383974"/>
            <a:ext cx="1664208" cy="573024"/>
          </a:xfrm>
          <a:prstGeom prst="roundRect">
            <a:avLst/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DNN ( py )</a:t>
            </a:r>
          </a:p>
        </p:txBody>
      </p: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3BED9095-38EB-8338-A9F5-347FBDB42C74}"/>
              </a:ext>
            </a:extLst>
          </p:cNvPr>
          <p:cNvCxnSpPr>
            <a:cxnSpLocks/>
          </p:cNvCxnSpPr>
          <p:nvPr/>
        </p:nvCxnSpPr>
        <p:spPr>
          <a:xfrm flipV="1">
            <a:off x="6096000" y="-432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73BF3F-F852-F821-309F-B96515722C59}"/>
              </a:ext>
            </a:extLst>
          </p:cNvPr>
          <p:cNvSpPr/>
          <p:nvPr/>
        </p:nvSpPr>
        <p:spPr>
          <a:xfrm>
            <a:off x="3333477" y="2257045"/>
            <a:ext cx="1664208" cy="573024"/>
          </a:xfrm>
          <a:prstGeom prst="roundRect">
            <a:avLst/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SESSA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A683A6F7-DE96-F3F5-1988-F40FDB426973}"/>
              </a:ext>
            </a:extLst>
          </p:cNvPr>
          <p:cNvSpPr/>
          <p:nvPr/>
        </p:nvSpPr>
        <p:spPr>
          <a:xfrm>
            <a:off x="3435667" y="3746429"/>
            <a:ext cx="1459828" cy="598714"/>
          </a:xfrm>
          <a:prstGeom prst="can">
            <a:avLst/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100k+600</a:t>
            </a: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60166921-C15F-026A-E31E-437406A552FC}"/>
              </a:ext>
            </a:extLst>
          </p:cNvPr>
          <p:cNvSpPr/>
          <p:nvPr/>
        </p:nvSpPr>
        <p:spPr>
          <a:xfrm rot="5400000">
            <a:off x="3203799" y="4505928"/>
            <a:ext cx="1295399" cy="1390975"/>
          </a:xfrm>
          <a:prstGeom prst="bentArrow">
            <a:avLst>
              <a:gd name="adj1" fmla="val 18888"/>
              <a:gd name="adj2" fmla="val 25630"/>
              <a:gd name="adj3" fmla="val 25000"/>
              <a:gd name="adj4" fmla="val 4375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E54C3F-8861-DFF0-23A3-8B0D90C6DCA1}"/>
              </a:ext>
            </a:extLst>
          </p:cNvPr>
          <p:cNvSpPr txBox="1"/>
          <p:nvPr/>
        </p:nvSpPr>
        <p:spPr>
          <a:xfrm>
            <a:off x="632348" y="1006417"/>
            <a:ext cx="3373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Before;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XPS_Analysis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2649EA-E8C5-638E-E7A1-35306DE9E9A9}"/>
              </a:ext>
            </a:extLst>
          </p:cNvPr>
          <p:cNvSpPr txBox="1"/>
          <p:nvPr/>
        </p:nvSpPr>
        <p:spPr>
          <a:xfrm>
            <a:off x="6583816" y="1006416"/>
            <a:ext cx="297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After; XPSDNN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0538A9-3FE7-ACE8-EB3E-54792B9C5229}"/>
              </a:ext>
            </a:extLst>
          </p:cNvPr>
          <p:cNvSpPr/>
          <p:nvPr/>
        </p:nvSpPr>
        <p:spPr>
          <a:xfrm>
            <a:off x="3834285" y="5900060"/>
            <a:ext cx="780529" cy="631372"/>
          </a:xfrm>
          <a:prstGeom prst="ellipse">
            <a:avLst/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h5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ABC5016-5237-5B0B-D617-0389123F92DA}"/>
              </a:ext>
            </a:extLst>
          </p:cNvPr>
          <p:cNvSpPr/>
          <p:nvPr/>
        </p:nvSpPr>
        <p:spPr>
          <a:xfrm>
            <a:off x="6725669" y="3203097"/>
            <a:ext cx="1827488" cy="573019"/>
          </a:xfrm>
          <a:prstGeom prst="roundRect">
            <a:avLst/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Generator ( cpp 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A7C30F8-5985-65D7-6FA8-F38175370426}"/>
              </a:ext>
            </a:extLst>
          </p:cNvPr>
          <p:cNvSpPr/>
          <p:nvPr/>
        </p:nvSpPr>
        <p:spPr>
          <a:xfrm>
            <a:off x="9854109" y="3203100"/>
            <a:ext cx="1751284" cy="573016"/>
          </a:xfrm>
          <a:prstGeom prst="roundRect">
            <a:avLst/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DNN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A8229C0-4AF7-EBED-0FEF-063D7B65B6B9}"/>
              </a:ext>
            </a:extLst>
          </p:cNvPr>
          <p:cNvSpPr/>
          <p:nvPr/>
        </p:nvSpPr>
        <p:spPr>
          <a:xfrm>
            <a:off x="7894795" y="2475062"/>
            <a:ext cx="1190596" cy="493557"/>
          </a:xfrm>
          <a:prstGeom prst="roundRect">
            <a:avLst/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SESSA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62099D0E-AADD-DB89-B3BF-CEAA69068E75}"/>
              </a:ext>
            </a:extLst>
          </p:cNvPr>
          <p:cNvSpPr/>
          <p:nvPr/>
        </p:nvSpPr>
        <p:spPr>
          <a:xfrm>
            <a:off x="9714851" y="2502074"/>
            <a:ext cx="580672" cy="416626"/>
          </a:xfrm>
          <a:prstGeom prst="can">
            <a:avLst/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32" name="Snip Single Corner Rectangle 31">
            <a:extLst>
              <a:ext uri="{FF2B5EF4-FFF2-40B4-BE49-F238E27FC236}">
                <a16:creationId xmlns:a16="http://schemas.microsoft.com/office/drawing/2014/main" id="{028709D0-F551-9077-6BE1-9C9ABE60C663}"/>
              </a:ext>
            </a:extLst>
          </p:cNvPr>
          <p:cNvSpPr/>
          <p:nvPr/>
        </p:nvSpPr>
        <p:spPr>
          <a:xfrm>
            <a:off x="10295523" y="1715454"/>
            <a:ext cx="704499" cy="499000"/>
          </a:xfrm>
          <a:prstGeom prst="snip1Rect">
            <a:avLst>
              <a:gd name="adj" fmla="val 34119"/>
            </a:avLst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data</a:t>
            </a:r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EA92BBF4-8456-CF3F-DBE3-7518F86B36DC}"/>
              </a:ext>
            </a:extLst>
          </p:cNvPr>
          <p:cNvSpPr/>
          <p:nvPr/>
        </p:nvSpPr>
        <p:spPr>
          <a:xfrm rot="2702590">
            <a:off x="7735457" y="4539678"/>
            <a:ext cx="522509" cy="488114"/>
          </a:xfrm>
          <a:prstGeom prst="plus">
            <a:avLst>
              <a:gd name="adj" fmla="val 38381"/>
            </a:avLst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0" name="U-Turn Arrow 39">
            <a:extLst>
              <a:ext uri="{FF2B5EF4-FFF2-40B4-BE49-F238E27FC236}">
                <a16:creationId xmlns:a16="http://schemas.microsoft.com/office/drawing/2014/main" id="{74D54CD3-49AC-7F37-A2A9-8D7F6C089D68}"/>
              </a:ext>
            </a:extLst>
          </p:cNvPr>
          <p:cNvSpPr/>
          <p:nvPr/>
        </p:nvSpPr>
        <p:spPr>
          <a:xfrm flipH="1" flipV="1">
            <a:off x="8092883" y="3886097"/>
            <a:ext cx="1987073" cy="316587"/>
          </a:xfrm>
          <a:prstGeom prst="uturnArrow">
            <a:avLst/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2C8CF5-FA93-9D41-81AC-B83EA5ECC57E}"/>
              </a:ext>
            </a:extLst>
          </p:cNvPr>
          <p:cNvSpPr txBox="1"/>
          <p:nvPr/>
        </p:nvSpPr>
        <p:spPr>
          <a:xfrm>
            <a:off x="8620937" y="4548224"/>
            <a:ext cx="1827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100k X 200 (epoch)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20,000,000</a:t>
            </a:r>
            <a:endParaRPr lang="en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화살표: 오른쪽 21">
            <a:extLst>
              <a:ext uri="{FF2B5EF4-FFF2-40B4-BE49-F238E27FC236}">
                <a16:creationId xmlns:a16="http://schemas.microsoft.com/office/drawing/2014/main" id="{1994E0CC-1E75-2523-F1BA-D7B666221205}"/>
              </a:ext>
            </a:extLst>
          </p:cNvPr>
          <p:cNvSpPr/>
          <p:nvPr/>
        </p:nvSpPr>
        <p:spPr>
          <a:xfrm rot="5400000">
            <a:off x="9811919" y="4726737"/>
            <a:ext cx="1963018" cy="281738"/>
          </a:xfrm>
          <a:prstGeom prst="rightArrow">
            <a:avLst/>
          </a:prstGeom>
          <a:solidFill>
            <a:srgbClr val="35DBA1">
              <a:alpha val="89804"/>
            </a:srgbClr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06CECA5-9306-0511-752B-C2EC7C41E733}"/>
              </a:ext>
            </a:extLst>
          </p:cNvPr>
          <p:cNvSpPr/>
          <p:nvPr/>
        </p:nvSpPr>
        <p:spPr>
          <a:xfrm>
            <a:off x="10391379" y="5900060"/>
            <a:ext cx="780529" cy="631372"/>
          </a:xfrm>
          <a:prstGeom prst="ellipse">
            <a:avLst/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416052-2E36-4123-281B-E0B418974679}"/>
                  </a:ext>
                </a:extLst>
              </p:cNvPr>
              <p:cNvSpPr txBox="1"/>
              <p:nvPr/>
            </p:nvSpPr>
            <p:spPr>
              <a:xfrm>
                <a:off x="10188556" y="3580475"/>
                <a:ext cx="20474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DNN model </a:t>
                </a:r>
                <a:r>
                  <a:rPr lang="ko-KR" alt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가중치 </a:t>
                </a:r>
                <a14:m>
                  <m:oMath xmlns:m="http://schemas.openxmlformats.org/officeDocument/2006/math">
                    <m:r>
                      <a:rPr lang="ko-KR" altLang="en-US" sz="15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↑</m:t>
                    </m:r>
                  </m:oMath>
                </a14:m>
                <a:endParaRPr lang="en-KR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416052-2E36-4123-281B-E0B418974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556" y="3580475"/>
                <a:ext cx="2047494" cy="323165"/>
              </a:xfrm>
              <a:prstGeom prst="rect">
                <a:avLst/>
              </a:prstGeom>
              <a:blipFill>
                <a:blip r:embed="rId3"/>
                <a:stretch>
                  <a:fillRect l="-1235" t="-3704" b="-222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9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3F8885D-B4AC-2382-5539-0F9C778E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27" y="539606"/>
            <a:ext cx="3822822" cy="6291904"/>
          </a:xfrm>
          <a:prstGeom prst="rect">
            <a:avLst/>
          </a:prstGeom>
        </p:spPr>
      </p:pic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06A80-285D-5BC3-49E5-AA091056B576}"/>
              </a:ext>
            </a:extLst>
          </p:cNvPr>
          <p:cNvSpPr txBox="1"/>
          <p:nvPr/>
        </p:nvSpPr>
        <p:spPr>
          <a:xfrm>
            <a:off x="463369" y="881664"/>
            <a:ext cx="297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install/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7BC29B1-6939-5718-5390-E0628DD37503}"/>
                  </a:ext>
                </a:extLst>
              </p14:cNvPr>
              <p14:cNvContentPartPr/>
              <p14:nvPr/>
            </p14:nvContentPartPr>
            <p14:xfrm>
              <a:off x="8606704" y="1029836"/>
              <a:ext cx="946080" cy="25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7BC29B1-6939-5718-5390-E0628DD375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2704" y="922196"/>
                <a:ext cx="1053720" cy="241200"/>
              </a:xfrm>
              <a:prstGeom prst="rect">
                <a:avLst/>
              </a:prstGeom>
            </p:spPr>
          </p:pic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9A0E26A-3A2E-589C-48FB-4772ED2191FE}"/>
              </a:ext>
            </a:extLst>
          </p:cNvPr>
          <p:cNvCxnSpPr/>
          <p:nvPr/>
        </p:nvCxnSpPr>
        <p:spPr>
          <a:xfrm flipH="1">
            <a:off x="7198937" y="1035744"/>
            <a:ext cx="1142773" cy="25560"/>
          </a:xfrm>
          <a:prstGeom prst="straightConnector1">
            <a:avLst/>
          </a:prstGeom>
          <a:ln>
            <a:solidFill>
              <a:srgbClr val="35DB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80B0DD4-0F09-B826-58DA-DE42F4EF771D}"/>
              </a:ext>
            </a:extLst>
          </p:cNvPr>
          <p:cNvSpPr txBox="1"/>
          <p:nvPr/>
        </p:nvSpPr>
        <p:spPr>
          <a:xfrm>
            <a:off x="4184206" y="915087"/>
            <a:ext cx="30915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$USER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root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지정되기에 수정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19B809-C8FE-1199-61BA-6FA243DED82C}"/>
              </a:ext>
            </a:extLst>
          </p:cNvPr>
          <p:cNvCxnSpPr/>
          <p:nvPr/>
        </p:nvCxnSpPr>
        <p:spPr>
          <a:xfrm flipH="1">
            <a:off x="7193554" y="4034050"/>
            <a:ext cx="1142773" cy="25560"/>
          </a:xfrm>
          <a:prstGeom prst="straightConnector1">
            <a:avLst/>
          </a:prstGeom>
          <a:ln>
            <a:solidFill>
              <a:srgbClr val="35DB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BA44F41-26BD-3A7A-88E8-1A545D00D04F}"/>
              </a:ext>
            </a:extLst>
          </p:cNvPr>
          <p:cNvSpPr txBox="1"/>
          <p:nvPr/>
        </p:nvSpPr>
        <p:spPr>
          <a:xfrm>
            <a:off x="4184205" y="3885247"/>
            <a:ext cx="30915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 directory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생성 경로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942C400-E87E-833A-9A5B-7B44C7A4EA6A}"/>
              </a:ext>
            </a:extLst>
          </p:cNvPr>
          <p:cNvGrpSpPr/>
          <p:nvPr/>
        </p:nvGrpSpPr>
        <p:grpSpPr>
          <a:xfrm>
            <a:off x="7430352" y="4482890"/>
            <a:ext cx="827031" cy="2264229"/>
            <a:chOff x="7184570" y="3004457"/>
            <a:chExt cx="827031" cy="2264229"/>
          </a:xfrm>
        </p:grpSpPr>
        <p:sp>
          <p:nvSpPr>
            <p:cNvPr id="48" name="Left Brace 47">
              <a:extLst>
                <a:ext uri="{FF2B5EF4-FFF2-40B4-BE49-F238E27FC236}">
                  <a16:creationId xmlns:a16="http://schemas.microsoft.com/office/drawing/2014/main" id="{2A9045DE-41E8-3C1D-6FA7-E5B4E30D93B0}"/>
                </a:ext>
              </a:extLst>
            </p:cNvPr>
            <p:cNvSpPr/>
            <p:nvPr/>
          </p:nvSpPr>
          <p:spPr>
            <a:xfrm>
              <a:off x="7755956" y="3004457"/>
              <a:ext cx="255645" cy="2264229"/>
            </a:xfrm>
            <a:prstGeom prst="leftBrace">
              <a:avLst/>
            </a:prstGeom>
            <a:noFill/>
            <a:ln>
              <a:solidFill>
                <a:srgbClr val="35DB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868850E-0E6B-2920-70BB-6F11E1BC3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4570" y="4136571"/>
              <a:ext cx="571386" cy="0"/>
            </a:xfrm>
            <a:prstGeom prst="straightConnector1">
              <a:avLst/>
            </a:prstGeom>
            <a:ln>
              <a:solidFill>
                <a:srgbClr val="35DB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442DC73-14FB-CBAC-7DAD-3030F4CDA37E}"/>
              </a:ext>
            </a:extLst>
          </p:cNvPr>
          <p:cNvSpPr txBox="1"/>
          <p:nvPr/>
        </p:nvSpPr>
        <p:spPr>
          <a:xfrm>
            <a:off x="5515193" y="5348149"/>
            <a:ext cx="30915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</a:t>
            </a:r>
          </a:p>
          <a:p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하위 디렉토리 생성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BBA619-E296-6C82-B79C-7762B131548A}"/>
              </a:ext>
            </a:extLst>
          </p:cNvPr>
          <p:cNvSpPr txBox="1"/>
          <p:nvPr/>
        </p:nvSpPr>
        <p:spPr>
          <a:xfrm>
            <a:off x="5005159" y="514977"/>
            <a:ext cx="297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aptInstall.sh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A0990D-70EC-DC90-BDD7-BF37673A2504}"/>
              </a:ext>
            </a:extLst>
          </p:cNvPr>
          <p:cNvSpPr txBox="1"/>
          <p:nvPr/>
        </p:nvSpPr>
        <p:spPr>
          <a:xfrm>
            <a:off x="489879" y="3286457"/>
            <a:ext cx="5480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hlinkClick r:id="rId6"/>
              </a:rPr>
              <a:t>https://csian98.github.io/assets/code/XPSDNN/install.tar</a:t>
            </a:r>
            <a:endParaRPr lang="en-US" altLang="ko-KR" sz="1500" dirty="0"/>
          </a:p>
          <a:p>
            <a:r>
              <a:rPr lang="en-US" altLang="ko-KR" sz="1500" dirty="0"/>
              <a:t>tar –</a:t>
            </a:r>
            <a:r>
              <a:rPr lang="en-US" altLang="ko-KR" sz="1500" dirty="0" err="1"/>
              <a:t>xvf</a:t>
            </a:r>
            <a:r>
              <a:rPr lang="en-US" altLang="ko-KR" sz="1500" dirty="0"/>
              <a:t> </a:t>
            </a:r>
            <a:r>
              <a:rPr lang="en-US" altLang="ko-KR" sz="1500" dirty="0" err="1"/>
              <a:t>install.tar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install/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aptInstall.sh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763A04A-CDC5-162C-5467-6FA4BEE0D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79" y="1246355"/>
            <a:ext cx="24257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1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7CF74-7D2D-78CE-F789-23F6C37BE755}"/>
              </a:ext>
            </a:extLst>
          </p:cNvPr>
          <p:cNvGrpSpPr/>
          <p:nvPr/>
        </p:nvGrpSpPr>
        <p:grpSpPr>
          <a:xfrm>
            <a:off x="7006856" y="3864731"/>
            <a:ext cx="784326" cy="1756968"/>
            <a:chOff x="7184570" y="3004457"/>
            <a:chExt cx="827031" cy="2264229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EB0FECC1-9B66-D090-C9A0-3BE16EAFE881}"/>
                </a:ext>
              </a:extLst>
            </p:cNvPr>
            <p:cNvSpPr/>
            <p:nvPr/>
          </p:nvSpPr>
          <p:spPr>
            <a:xfrm>
              <a:off x="7755956" y="3004457"/>
              <a:ext cx="255645" cy="2264229"/>
            </a:xfrm>
            <a:prstGeom prst="leftBrace">
              <a:avLst/>
            </a:prstGeom>
            <a:noFill/>
            <a:ln>
              <a:solidFill>
                <a:srgbClr val="35DB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5940CEE-310C-5401-26A1-AB6AA4DC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4570" y="4136571"/>
              <a:ext cx="571386" cy="0"/>
            </a:xfrm>
            <a:prstGeom prst="straightConnector1">
              <a:avLst/>
            </a:prstGeom>
            <a:ln>
              <a:solidFill>
                <a:srgbClr val="35DB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C6B818-9C19-2F84-1C25-4D223A33AB6A}"/>
              </a:ext>
            </a:extLst>
          </p:cNvPr>
          <p:cNvSpPr txBox="1"/>
          <p:nvPr/>
        </p:nvSpPr>
        <p:spPr>
          <a:xfrm>
            <a:off x="4053679" y="4330253"/>
            <a:ext cx="30915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Sessa-2.2.0-Linux.sh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 script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실행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$HOME/XPSDNN/.SESSA/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설치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0EF81C-7D1F-9C43-D933-DD26536D54AD}"/>
              </a:ext>
            </a:extLst>
          </p:cNvPr>
          <p:cNvGrpSpPr/>
          <p:nvPr/>
        </p:nvGrpSpPr>
        <p:grpSpPr>
          <a:xfrm>
            <a:off x="4623534" y="6261049"/>
            <a:ext cx="3096080" cy="591550"/>
            <a:chOff x="4990181" y="2648198"/>
            <a:chExt cx="3021420" cy="2620488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D371C074-0793-A529-6C95-1FC23E5A984F}"/>
                </a:ext>
              </a:extLst>
            </p:cNvPr>
            <p:cNvSpPr/>
            <p:nvPr/>
          </p:nvSpPr>
          <p:spPr>
            <a:xfrm>
              <a:off x="7755956" y="3004457"/>
              <a:ext cx="255645" cy="2264229"/>
            </a:xfrm>
            <a:prstGeom prst="leftBrace">
              <a:avLst/>
            </a:prstGeom>
            <a:noFill/>
            <a:ln>
              <a:solidFill>
                <a:srgbClr val="35DB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CCB3B40-638B-1075-3FB9-C34D66C289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90181" y="2648198"/>
              <a:ext cx="2765775" cy="1488373"/>
            </a:xfrm>
            <a:prstGeom prst="straightConnector1">
              <a:avLst/>
            </a:prstGeom>
            <a:ln>
              <a:solidFill>
                <a:srgbClr val="35DB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1B997B3-844A-7B5A-70FB-6B6A9D6A3A1F}"/>
                  </a:ext>
                </a:extLst>
              </p14:cNvPr>
              <p14:cNvContentPartPr/>
              <p14:nvPr/>
            </p14:nvContentPartPr>
            <p14:xfrm>
              <a:off x="8114494" y="6597035"/>
              <a:ext cx="777240" cy="33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1B997B3-844A-7B5A-70FB-6B6A9D6A3A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0494" y="6489395"/>
                <a:ext cx="884880" cy="248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8678BBF-A049-DD47-0BF2-1C5A94728129}"/>
              </a:ext>
            </a:extLst>
          </p:cNvPr>
          <p:cNvSpPr txBox="1"/>
          <p:nvPr/>
        </p:nvSpPr>
        <p:spPr>
          <a:xfrm>
            <a:off x="1469744" y="5435765"/>
            <a:ext cx="389377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install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(apt-get | yum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pkmg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rpm)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수정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/g++/make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python3-pip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</a:p>
          <a:p>
            <a:pPr marL="285750" indent="-285750">
              <a:buFontTx/>
              <a:buChar char="-"/>
            </a:pP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xvfb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133B50-5F09-BF09-88AC-DD4A38B6C359}"/>
              </a:ext>
            </a:extLst>
          </p:cNvPr>
          <p:cNvSpPr txBox="1"/>
          <p:nvPr/>
        </p:nvSpPr>
        <p:spPr>
          <a:xfrm>
            <a:off x="673150" y="6597035"/>
            <a:ext cx="587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SESSA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환경을  필요로 하는 소프트웨어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Xvfb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가상화 용도</a:t>
            </a:r>
            <a:endParaRPr lang="en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5951FF-4787-24E6-0933-33E5A1E7E183}"/>
              </a:ext>
            </a:extLst>
          </p:cNvPr>
          <p:cNvSpPr txBox="1"/>
          <p:nvPr/>
        </p:nvSpPr>
        <p:spPr>
          <a:xfrm>
            <a:off x="5005159" y="514977"/>
            <a:ext cx="297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aptInstall.sh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5EF4FF-4390-9EC0-312B-0064DFF875EC}"/>
              </a:ext>
            </a:extLst>
          </p:cNvPr>
          <p:cNvGrpSpPr/>
          <p:nvPr/>
        </p:nvGrpSpPr>
        <p:grpSpPr>
          <a:xfrm>
            <a:off x="7010187" y="810058"/>
            <a:ext cx="827031" cy="1304728"/>
            <a:chOff x="7184570" y="3004457"/>
            <a:chExt cx="827031" cy="2264229"/>
          </a:xfrm>
        </p:grpSpPr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3BBF33D0-C145-AD84-D178-C561A96D15DE}"/>
                </a:ext>
              </a:extLst>
            </p:cNvPr>
            <p:cNvSpPr/>
            <p:nvPr/>
          </p:nvSpPr>
          <p:spPr>
            <a:xfrm>
              <a:off x="7755956" y="3004457"/>
              <a:ext cx="255645" cy="2264229"/>
            </a:xfrm>
            <a:prstGeom prst="leftBrace">
              <a:avLst/>
            </a:prstGeom>
            <a:noFill/>
            <a:ln>
              <a:solidFill>
                <a:srgbClr val="35DB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44BD523-AD1E-2BE1-A53D-2EFF9F986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4570" y="4136571"/>
              <a:ext cx="571386" cy="0"/>
            </a:xfrm>
            <a:prstGeom prst="straightConnector1">
              <a:avLst/>
            </a:prstGeom>
            <a:ln>
              <a:solidFill>
                <a:srgbClr val="35DB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D5E161C-E6F4-5EF7-E3ED-7643B84E9544}"/>
              </a:ext>
            </a:extLst>
          </p:cNvPr>
          <p:cNvSpPr txBox="1"/>
          <p:nvPr/>
        </p:nvSpPr>
        <p:spPr>
          <a:xfrm>
            <a:off x="4754513" y="1163766"/>
            <a:ext cx="30915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코드 압축 해제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XPSDNN/.codes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8B5F25-C0DE-79D1-853F-8DB8FB3D3CD2}"/>
              </a:ext>
            </a:extLst>
          </p:cNvPr>
          <p:cNvGrpSpPr/>
          <p:nvPr/>
        </p:nvGrpSpPr>
        <p:grpSpPr>
          <a:xfrm>
            <a:off x="7820003" y="607406"/>
            <a:ext cx="4357613" cy="6211404"/>
            <a:chOff x="7820003" y="607406"/>
            <a:chExt cx="4357613" cy="621140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A5D91B-7EC0-7B3E-43FC-4D00EC5D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0003" y="607406"/>
              <a:ext cx="4357613" cy="621140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0A7F2A5-AED8-3927-612A-3EF385300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2782" y="6536680"/>
              <a:ext cx="275836" cy="14558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F74FC79-6FB5-A5F2-46F5-85E2B357C12C}"/>
              </a:ext>
            </a:extLst>
          </p:cNvPr>
          <p:cNvGrpSpPr/>
          <p:nvPr/>
        </p:nvGrpSpPr>
        <p:grpSpPr>
          <a:xfrm>
            <a:off x="7023053" y="2353522"/>
            <a:ext cx="827031" cy="1304728"/>
            <a:chOff x="7184570" y="3004457"/>
            <a:chExt cx="827031" cy="2264229"/>
          </a:xfrm>
        </p:grpSpPr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019A3051-E63B-3E2E-F9EB-8E76F185B98A}"/>
                </a:ext>
              </a:extLst>
            </p:cNvPr>
            <p:cNvSpPr/>
            <p:nvPr/>
          </p:nvSpPr>
          <p:spPr>
            <a:xfrm>
              <a:off x="7755956" y="3004457"/>
              <a:ext cx="255645" cy="2264229"/>
            </a:xfrm>
            <a:prstGeom prst="leftBrace">
              <a:avLst/>
            </a:prstGeom>
            <a:noFill/>
            <a:ln>
              <a:solidFill>
                <a:srgbClr val="35DB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CFD2240-D936-572E-829E-9E8BB501A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4570" y="4136571"/>
              <a:ext cx="571386" cy="0"/>
            </a:xfrm>
            <a:prstGeom prst="straightConnector1">
              <a:avLst/>
            </a:prstGeom>
            <a:ln>
              <a:solidFill>
                <a:srgbClr val="35DB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1BCBF7D-6AD6-868A-287E-7C8D51B19EA3}"/>
              </a:ext>
            </a:extLst>
          </p:cNvPr>
          <p:cNvSpPr txBox="1"/>
          <p:nvPr/>
        </p:nvSpPr>
        <p:spPr>
          <a:xfrm>
            <a:off x="4457227" y="2681599"/>
            <a:ext cx="30915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data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압축 해제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$HOME/XPSDNN/validation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71950B0-0281-48AB-C942-0A3EBD42BDAA}"/>
                  </a:ext>
                </a:extLst>
              </p14:cNvPr>
              <p14:cNvContentPartPr/>
              <p14:nvPr/>
            </p14:nvContentPartPr>
            <p14:xfrm>
              <a:off x="8112703" y="6609960"/>
              <a:ext cx="865080" cy="15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71950B0-0281-48AB-C942-0A3EBD42BD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59063" y="6502320"/>
                <a:ext cx="972720" cy="2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8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4810A6-7FC8-EC76-7C2F-8133F5B19B07}"/>
              </a:ext>
            </a:extLst>
          </p:cNvPr>
          <p:cNvGrpSpPr/>
          <p:nvPr/>
        </p:nvGrpSpPr>
        <p:grpSpPr>
          <a:xfrm>
            <a:off x="7487278" y="3035418"/>
            <a:ext cx="839169" cy="1509217"/>
            <a:chOff x="7192668" y="3004457"/>
            <a:chExt cx="818933" cy="2264229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169803C3-931B-03C9-E7FA-3DFF0F4B3D50}"/>
                </a:ext>
              </a:extLst>
            </p:cNvPr>
            <p:cNvSpPr/>
            <p:nvPr/>
          </p:nvSpPr>
          <p:spPr>
            <a:xfrm>
              <a:off x="7755956" y="3004457"/>
              <a:ext cx="255645" cy="2264229"/>
            </a:xfrm>
            <a:prstGeom prst="leftBrace">
              <a:avLst/>
            </a:prstGeom>
            <a:noFill/>
            <a:ln>
              <a:solidFill>
                <a:srgbClr val="35DB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D5AFA0-FFC5-8E3B-0ECA-BDC481D26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2668" y="4136572"/>
              <a:ext cx="563288" cy="951005"/>
            </a:xfrm>
            <a:prstGeom prst="straightConnector1">
              <a:avLst/>
            </a:prstGeom>
            <a:ln>
              <a:solidFill>
                <a:srgbClr val="35DB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7E88ECA-BDB3-1773-7356-F2FAB6A6DCD1}"/>
              </a:ext>
            </a:extLst>
          </p:cNvPr>
          <p:cNvSpPr txBox="1"/>
          <p:nvPr/>
        </p:nvSpPr>
        <p:spPr>
          <a:xfrm>
            <a:off x="4198932" y="4031502"/>
            <a:ext cx="30915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pip3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필요 라이브러리 설치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연동 설치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Library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가상환경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6CD080-0FFD-E3A3-6CD6-A7E681C2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457" y="496368"/>
            <a:ext cx="3873543" cy="63245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C0B9EFD-9000-F8B3-DAC9-2699DF9A6631}"/>
              </a:ext>
            </a:extLst>
          </p:cNvPr>
          <p:cNvGrpSpPr/>
          <p:nvPr/>
        </p:nvGrpSpPr>
        <p:grpSpPr>
          <a:xfrm>
            <a:off x="7481286" y="686800"/>
            <a:ext cx="827031" cy="674922"/>
            <a:chOff x="7184570" y="3004457"/>
            <a:chExt cx="827031" cy="2264229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35A8D4A0-95AB-ED6D-51A6-82926979A894}"/>
                </a:ext>
              </a:extLst>
            </p:cNvPr>
            <p:cNvSpPr/>
            <p:nvPr/>
          </p:nvSpPr>
          <p:spPr>
            <a:xfrm>
              <a:off x="7755956" y="3004457"/>
              <a:ext cx="255645" cy="2264229"/>
            </a:xfrm>
            <a:prstGeom prst="leftBrace">
              <a:avLst/>
            </a:prstGeom>
            <a:noFill/>
            <a:ln>
              <a:solidFill>
                <a:srgbClr val="35DB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7ECFE56-73DE-C4E7-D83F-C12ABFEE5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4570" y="4136571"/>
              <a:ext cx="571386" cy="0"/>
            </a:xfrm>
            <a:prstGeom prst="straightConnector1">
              <a:avLst/>
            </a:prstGeom>
            <a:ln>
              <a:solidFill>
                <a:srgbClr val="35DB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BE8E5B-F051-D564-8E95-B27CDBAA3DCD}"/>
              </a:ext>
            </a:extLst>
          </p:cNvPr>
          <p:cNvSpPr txBox="1"/>
          <p:nvPr/>
        </p:nvSpPr>
        <p:spPr>
          <a:xfrm>
            <a:off x="4447462" y="633867"/>
            <a:ext cx="3091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XPSDNN/.codes</a:t>
            </a:r>
          </a:p>
          <a:p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컴파일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$HOME/XPSDNN/.codes/main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$HOME/XPSDNN/.codes/cleaner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34158C-534D-B020-2880-7D339D9DC45C}"/>
              </a:ext>
            </a:extLst>
          </p:cNvPr>
          <p:cNvGrpSpPr/>
          <p:nvPr/>
        </p:nvGrpSpPr>
        <p:grpSpPr>
          <a:xfrm>
            <a:off x="7473881" y="1699183"/>
            <a:ext cx="827031" cy="972560"/>
            <a:chOff x="7184570" y="3004457"/>
            <a:chExt cx="827031" cy="2264229"/>
          </a:xfrm>
        </p:grpSpPr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F2583424-E5B0-8E1F-A84C-FCBF8A4E48D1}"/>
                </a:ext>
              </a:extLst>
            </p:cNvPr>
            <p:cNvSpPr/>
            <p:nvPr/>
          </p:nvSpPr>
          <p:spPr>
            <a:xfrm>
              <a:off x="7755956" y="3004457"/>
              <a:ext cx="255645" cy="2264229"/>
            </a:xfrm>
            <a:prstGeom prst="leftBrace">
              <a:avLst/>
            </a:prstGeom>
            <a:noFill/>
            <a:ln>
              <a:solidFill>
                <a:srgbClr val="35DB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55FBE9-F1FE-B4FF-7700-830F639DD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4570" y="4136571"/>
              <a:ext cx="571386" cy="0"/>
            </a:xfrm>
            <a:prstGeom prst="straightConnector1">
              <a:avLst/>
            </a:prstGeom>
            <a:ln>
              <a:solidFill>
                <a:srgbClr val="35DB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619022D-0487-9BC1-C507-7BF966FA63D1}"/>
              </a:ext>
            </a:extLst>
          </p:cNvPr>
          <p:cNvSpPr txBox="1"/>
          <p:nvPr/>
        </p:nvSpPr>
        <p:spPr>
          <a:xfrm>
            <a:off x="4488883" y="1896456"/>
            <a:ext cx="30915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SESSA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구동시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필요한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libgfortran.so.3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설치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0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61471-24F5-B7A6-4F12-0B6A2574F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9" y="1418763"/>
            <a:ext cx="7139600" cy="2687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D8F95-2603-23A5-C0FD-9152F5625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72" y="468024"/>
            <a:ext cx="4468259" cy="3638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474969-F694-5B32-D21D-D15D13533DED}"/>
              </a:ext>
            </a:extLst>
          </p:cNvPr>
          <p:cNvSpPr txBox="1"/>
          <p:nvPr/>
        </p:nvSpPr>
        <p:spPr>
          <a:xfrm>
            <a:off x="401082" y="793584"/>
            <a:ext cx="297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XPSDNN/.codes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3CC37E-27A2-6A90-0BEE-6E86E9816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49" y="4129230"/>
            <a:ext cx="7295735" cy="1157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A67B83-0B51-BACA-375A-C5A9359F7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24" y="5401706"/>
            <a:ext cx="4960301" cy="1265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F45001-299F-8227-718B-EEF3831B881C}"/>
              </a:ext>
            </a:extLst>
          </p:cNvPr>
          <p:cNvSpPr txBox="1"/>
          <p:nvPr/>
        </p:nvSpPr>
        <p:spPr>
          <a:xfrm>
            <a:off x="6398417" y="6298034"/>
            <a:ext cx="4346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운영시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목적으로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만듬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Xvfb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화면 캡처 저장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사용시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저장 위치 변경 필요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B1CAFB-D94B-94E9-3965-FAB5ED109F51}"/>
              </a:ext>
            </a:extLst>
          </p:cNvPr>
          <p:cNvCxnSpPr>
            <a:cxnSpLocks/>
          </p:cNvCxnSpPr>
          <p:nvPr/>
        </p:nvCxnSpPr>
        <p:spPr>
          <a:xfrm>
            <a:off x="3495214" y="5714012"/>
            <a:ext cx="2887371" cy="0"/>
          </a:xfrm>
          <a:prstGeom prst="straightConnector1">
            <a:avLst/>
          </a:prstGeom>
          <a:ln>
            <a:solidFill>
              <a:srgbClr val="35DB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0DCC49-C0D5-B6AB-A4A2-EC3160B637E7}"/>
              </a:ext>
            </a:extLst>
          </p:cNvPr>
          <p:cNvSpPr txBox="1"/>
          <p:nvPr/>
        </p:nvSpPr>
        <p:spPr>
          <a:xfrm>
            <a:off x="6392571" y="5507438"/>
            <a:ext cx="15489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운용 용도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60BA0C-230A-EAAA-FE5B-96FE6570B123}"/>
              </a:ext>
            </a:extLst>
          </p:cNvPr>
          <p:cNvCxnSpPr/>
          <p:nvPr/>
        </p:nvCxnSpPr>
        <p:spPr>
          <a:xfrm>
            <a:off x="3505200" y="5714012"/>
            <a:ext cx="0" cy="705076"/>
          </a:xfrm>
          <a:prstGeom prst="line">
            <a:avLst/>
          </a:prstGeom>
          <a:ln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013660-B141-037F-D267-39FFF0D00EB6}"/>
              </a:ext>
            </a:extLst>
          </p:cNvPr>
          <p:cNvCxnSpPr/>
          <p:nvPr/>
        </p:nvCxnSpPr>
        <p:spPr>
          <a:xfrm>
            <a:off x="4713514" y="5714012"/>
            <a:ext cx="0" cy="705076"/>
          </a:xfrm>
          <a:prstGeom prst="line">
            <a:avLst/>
          </a:prstGeom>
          <a:ln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CCC538-61A5-3700-6D6E-F35C49F828C8}"/>
              </a:ext>
            </a:extLst>
          </p:cNvPr>
          <p:cNvCxnSpPr>
            <a:cxnSpLocks/>
          </p:cNvCxnSpPr>
          <p:nvPr/>
        </p:nvCxnSpPr>
        <p:spPr>
          <a:xfrm>
            <a:off x="2296886" y="6748155"/>
            <a:ext cx="4085698" cy="0"/>
          </a:xfrm>
          <a:prstGeom prst="straightConnector1">
            <a:avLst/>
          </a:prstGeom>
          <a:ln>
            <a:solidFill>
              <a:srgbClr val="35DB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A067FA-E384-C055-3014-BE90335A4712}"/>
              </a:ext>
            </a:extLst>
          </p:cNvPr>
          <p:cNvCxnSpPr/>
          <p:nvPr/>
        </p:nvCxnSpPr>
        <p:spPr>
          <a:xfrm>
            <a:off x="2296886" y="6043079"/>
            <a:ext cx="0" cy="705076"/>
          </a:xfrm>
          <a:prstGeom prst="line">
            <a:avLst/>
          </a:prstGeom>
          <a:ln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1437F309-CE10-14FC-19DA-0647B8B26986}"/>
              </a:ext>
            </a:extLst>
          </p:cNvPr>
          <p:cNvSpPr/>
          <p:nvPr/>
        </p:nvSpPr>
        <p:spPr>
          <a:xfrm>
            <a:off x="434224" y="4129230"/>
            <a:ext cx="1070485" cy="1157706"/>
          </a:xfrm>
          <a:prstGeom prst="frame">
            <a:avLst>
              <a:gd name="adj1" fmla="val 4931"/>
            </a:avLst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9D3607-1531-D650-09CD-2250B1BC7217}"/>
              </a:ext>
            </a:extLst>
          </p:cNvPr>
          <p:cNvCxnSpPr>
            <a:cxnSpLocks/>
          </p:cNvCxnSpPr>
          <p:nvPr/>
        </p:nvCxnSpPr>
        <p:spPr>
          <a:xfrm>
            <a:off x="1504709" y="4257531"/>
            <a:ext cx="6667018" cy="0"/>
          </a:xfrm>
          <a:prstGeom prst="straightConnector1">
            <a:avLst/>
          </a:prstGeom>
          <a:ln>
            <a:solidFill>
              <a:srgbClr val="35DB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467AD4-90B3-447B-16D8-D64BCB8DD19A}"/>
              </a:ext>
            </a:extLst>
          </p:cNvPr>
          <p:cNvSpPr txBox="1"/>
          <p:nvPr/>
        </p:nvSpPr>
        <p:spPr>
          <a:xfrm>
            <a:off x="8171725" y="4133160"/>
            <a:ext cx="4166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사용하는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#!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`which python3`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으로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변경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37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2" y="793584"/>
            <a:ext cx="41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XPSDNN/.codes/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checkStatus.sh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4BF9B3-BECD-3F02-2724-94AFC1A2E571}"/>
              </a:ext>
            </a:extLst>
          </p:cNvPr>
          <p:cNvSpPr txBox="1"/>
          <p:nvPr/>
        </p:nvSpPr>
        <p:spPr>
          <a:xfrm>
            <a:off x="401081" y="1548365"/>
            <a:ext cx="51235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서브쉘로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수행하면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Xvfb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동작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XPSDNN/.codes/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checkStatus.sh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프로그램 실행 시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자동으로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checkStatus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수행함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수동으로 프로그램 실행 시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동작 환경 설정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0EF08C-64B6-5482-DF97-A4C70DC26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21" y="1193694"/>
            <a:ext cx="5056101" cy="561574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CA6A75-292D-3912-378F-49AB18F96C2C}"/>
              </a:ext>
            </a:extLst>
          </p:cNvPr>
          <p:cNvGrpSpPr/>
          <p:nvPr/>
        </p:nvGrpSpPr>
        <p:grpSpPr>
          <a:xfrm>
            <a:off x="6096000" y="2863953"/>
            <a:ext cx="827031" cy="3634807"/>
            <a:chOff x="7184570" y="3004457"/>
            <a:chExt cx="827031" cy="2264229"/>
          </a:xfrm>
        </p:grpSpPr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16436761-38C8-E1CE-09A7-F70FD4D1F6EB}"/>
                </a:ext>
              </a:extLst>
            </p:cNvPr>
            <p:cNvSpPr/>
            <p:nvPr/>
          </p:nvSpPr>
          <p:spPr>
            <a:xfrm>
              <a:off x="7755956" y="3004457"/>
              <a:ext cx="255645" cy="2264229"/>
            </a:xfrm>
            <a:prstGeom prst="leftBrace">
              <a:avLst/>
            </a:prstGeom>
            <a:noFill/>
            <a:ln>
              <a:solidFill>
                <a:srgbClr val="35DB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6415B58-4BC2-28C4-AC9C-6DBF51A9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4570" y="4136571"/>
              <a:ext cx="571386" cy="0"/>
            </a:xfrm>
            <a:prstGeom prst="straightConnector1">
              <a:avLst/>
            </a:prstGeom>
            <a:ln>
              <a:solidFill>
                <a:srgbClr val="35DB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DE68F17-E609-59CB-9BEE-A5A0B5F9FA7C}"/>
              </a:ext>
            </a:extLst>
          </p:cNvPr>
          <p:cNvSpPr txBox="1"/>
          <p:nvPr/>
        </p:nvSpPr>
        <p:spPr>
          <a:xfrm>
            <a:off x="422438" y="4227953"/>
            <a:ext cx="608744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SESSA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수행 시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생성되는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$HOME/sessa-$USER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삭제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SESSA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실행 중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$HOME/sessa-$USER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생성되며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정상 종료 시 삭제됨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삭제되지 않은 경우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SESSA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실행 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환경으로 확인 알림 발생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589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2" y="793584"/>
            <a:ext cx="41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XPSDNN/.codes/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checkStatus.sh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66BB12-0052-4E10-B5E2-7E373C792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027" y="993639"/>
            <a:ext cx="4956629" cy="25837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B822718-A9E1-926B-43A6-DAB1A1D98A57}"/>
              </a:ext>
            </a:extLst>
          </p:cNvPr>
          <p:cNvGrpSpPr/>
          <p:nvPr/>
        </p:nvGrpSpPr>
        <p:grpSpPr>
          <a:xfrm>
            <a:off x="6204857" y="1089582"/>
            <a:ext cx="827031" cy="2339418"/>
            <a:chOff x="7184570" y="3004457"/>
            <a:chExt cx="827031" cy="2264229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3533DD6A-A70F-297B-404F-968FE3D86EDA}"/>
                </a:ext>
              </a:extLst>
            </p:cNvPr>
            <p:cNvSpPr/>
            <p:nvPr/>
          </p:nvSpPr>
          <p:spPr>
            <a:xfrm>
              <a:off x="7755956" y="3004457"/>
              <a:ext cx="255645" cy="2264229"/>
            </a:xfrm>
            <a:prstGeom prst="leftBrace">
              <a:avLst/>
            </a:prstGeom>
            <a:noFill/>
            <a:ln>
              <a:solidFill>
                <a:srgbClr val="35DB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93EC569-0892-0553-E519-DA506952E2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4570" y="4136571"/>
              <a:ext cx="571386" cy="0"/>
            </a:xfrm>
            <a:prstGeom prst="straightConnector1">
              <a:avLst/>
            </a:prstGeom>
            <a:ln>
              <a:solidFill>
                <a:srgbClr val="35DB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A2A8D4-755D-B15F-2231-049E7FE849D8}"/>
              </a:ext>
            </a:extLst>
          </p:cNvPr>
          <p:cNvSpPr txBox="1"/>
          <p:nvPr/>
        </p:nvSpPr>
        <p:spPr>
          <a:xfrm>
            <a:off x="2486540" y="2123943"/>
            <a:ext cx="37576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Xvfb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실행 확인 후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 DISPLAY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지정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4FDDCF-4392-D877-2705-88A88B5AF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914" y="3616816"/>
            <a:ext cx="6612155" cy="136875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343923B-B22F-6A68-24AB-15D74447C8F2}"/>
              </a:ext>
            </a:extLst>
          </p:cNvPr>
          <p:cNvGrpSpPr/>
          <p:nvPr/>
        </p:nvGrpSpPr>
        <p:grpSpPr>
          <a:xfrm>
            <a:off x="4600945" y="3628729"/>
            <a:ext cx="827031" cy="1260738"/>
            <a:chOff x="7184570" y="3004457"/>
            <a:chExt cx="827031" cy="2264229"/>
          </a:xfrm>
        </p:grpSpPr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3A7DD2BD-0471-27DD-A1B2-64FAC18FFE04}"/>
                </a:ext>
              </a:extLst>
            </p:cNvPr>
            <p:cNvSpPr/>
            <p:nvPr/>
          </p:nvSpPr>
          <p:spPr>
            <a:xfrm>
              <a:off x="7755956" y="3004457"/>
              <a:ext cx="255645" cy="2264229"/>
            </a:xfrm>
            <a:prstGeom prst="leftBrace">
              <a:avLst/>
            </a:prstGeom>
            <a:noFill/>
            <a:ln>
              <a:solidFill>
                <a:srgbClr val="35DB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0B71F4-2F47-5241-F6AC-1BBACE0B2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4570" y="4136571"/>
              <a:ext cx="571386" cy="0"/>
            </a:xfrm>
            <a:prstGeom prst="straightConnector1">
              <a:avLst/>
            </a:prstGeom>
            <a:ln>
              <a:solidFill>
                <a:srgbClr val="35DBA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1BCBAF3-B443-260C-F8D6-BC591490A4DD}"/>
              </a:ext>
            </a:extLst>
          </p:cNvPr>
          <p:cNvSpPr txBox="1"/>
          <p:nvPr/>
        </p:nvSpPr>
        <p:spPr>
          <a:xfrm>
            <a:off x="699790" y="4010439"/>
            <a:ext cx="388062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cpp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IPC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사용되는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제거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프로세스 정상 종료시에는 제거되지만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정상 종료되지 않은 경우 남아 있음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shrKey1 : 3274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shrKey2 : 3275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75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2" y="793584"/>
            <a:ext cx="41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XPSDNN/.codes/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checkStatus.sh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4BF9B3-BECD-3F02-2724-94AFC1A2E571}"/>
              </a:ext>
            </a:extLst>
          </p:cNvPr>
          <p:cNvSpPr txBox="1"/>
          <p:nvPr/>
        </p:nvSpPr>
        <p:spPr>
          <a:xfrm>
            <a:off x="5158139" y="1472165"/>
            <a:ext cx="2636032" cy="2169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$HOME/XPSDNN/.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/log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$HOME/XPSDNN/.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/dump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$HOME/XPSDNN/.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/dump2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$HOME/XPSDNN/data/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$HOME/XPSDNN/.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/losses/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제거 여부 확인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BC48C0-1993-5336-33D0-24763F34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65" y="1393373"/>
            <a:ext cx="4246335" cy="483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45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1" y="793584"/>
            <a:ext cx="523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	other directories &amp; files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E67EAD-17B1-0DB0-5077-BD2483DC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9" y="1548365"/>
            <a:ext cx="5238132" cy="3833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71C0D-2018-12D4-8453-9B6A8D676C89}"/>
              </a:ext>
            </a:extLst>
          </p:cNvPr>
          <p:cNvSpPr txBox="1"/>
          <p:nvPr/>
        </p:nvSpPr>
        <p:spPr>
          <a:xfrm>
            <a:off x="5958550" y="1652538"/>
            <a:ext cx="59741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.codes/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utility.py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validSpan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(default1000)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주기로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생성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config::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DataSave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true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 경우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학습한 데이터 저장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config::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TargetNum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도달 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저장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2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DBB9-A969-C5AA-D3E2-B61551B880FD}"/>
              </a:ext>
            </a:extLst>
          </p:cNvPr>
          <p:cNvSpPr txBox="1"/>
          <p:nvPr/>
        </p:nvSpPr>
        <p:spPr>
          <a:xfrm>
            <a:off x="2205252" y="798376"/>
            <a:ext cx="74980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i="1" dirty="0">
                <a:solidFill>
                  <a:srgbClr val="35DBA1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Index</a:t>
            </a:r>
            <a:endParaRPr lang="ko-KR" altLang="en-US" sz="4500" i="1" dirty="0">
              <a:solidFill>
                <a:srgbClr val="35DBA1"/>
              </a:solidFill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57489B-90B3-4C6E-8DAE-253F5AA83A43}"/>
              </a:ext>
            </a:extLst>
          </p:cNvPr>
          <p:cNvGrpSpPr/>
          <p:nvPr/>
        </p:nvGrpSpPr>
        <p:grpSpPr>
          <a:xfrm>
            <a:off x="3563227" y="2052707"/>
            <a:ext cx="5228830" cy="3080947"/>
            <a:chOff x="3280974" y="2131547"/>
            <a:chExt cx="5228830" cy="30809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4574824" y="2131547"/>
              <a:ext cx="3934980" cy="3016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</a:t>
              </a:r>
            </a:p>
            <a:p>
              <a:pPr marL="342900" indent="-342900">
                <a:buFontTx/>
                <a:buChar char="-"/>
              </a:pPr>
              <a:endParaRPr lang="en-US" sz="3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  <a:p>
              <a:pPr marL="342900" indent="-342900">
                <a:buFontTx/>
                <a:buChar char="-"/>
              </a:pPr>
              <a:endParaRPr lang="en-US" sz="3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Programs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0E56DF9-51D0-1495-9611-4F84A659EF8C}"/>
                </a:ext>
              </a:extLst>
            </p:cNvPr>
            <p:cNvGrpSpPr/>
            <p:nvPr/>
          </p:nvGrpSpPr>
          <p:grpSpPr>
            <a:xfrm>
              <a:off x="3280974" y="2135928"/>
              <a:ext cx="808298" cy="674928"/>
              <a:chOff x="2043413" y="2039925"/>
              <a:chExt cx="808298" cy="67492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827BF889-9AF7-C584-664D-CB2C93412AB1}"/>
                  </a:ext>
                </a:extLst>
              </p:cNvPr>
              <p:cNvSpPr/>
              <p:nvPr/>
            </p:nvSpPr>
            <p:spPr>
              <a:xfrm>
                <a:off x="2043413" y="2039925"/>
                <a:ext cx="729823" cy="674928"/>
              </a:xfrm>
              <a:prstGeom prst="ellipse">
                <a:avLst/>
              </a:prstGeom>
              <a:solidFill>
                <a:srgbClr val="46D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2654298-B6B9-6AF3-A02A-971D93B7A652}"/>
                  </a:ext>
                </a:extLst>
              </p:cNvPr>
              <p:cNvSpPr/>
              <p:nvPr/>
            </p:nvSpPr>
            <p:spPr>
              <a:xfrm>
                <a:off x="2121888" y="2096118"/>
                <a:ext cx="72982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3000" b="1" dirty="0">
                    <a:solidFill>
                      <a:schemeClr val="bg1"/>
                    </a:solidFill>
                    <a:ea typeface="나눔스퀘어_ac ExtraBold" panose="020B0600000101010101" pitchFamily="50" charset="-127"/>
                  </a:rPr>
                  <a:t>01</a:t>
                </a:r>
                <a:endParaRPr lang="ko-KR" altLang="en-US" sz="3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6334970-44CB-9F5B-1F53-013AB3017456}"/>
                </a:ext>
              </a:extLst>
            </p:cNvPr>
            <p:cNvGrpSpPr/>
            <p:nvPr/>
          </p:nvGrpSpPr>
          <p:grpSpPr>
            <a:xfrm>
              <a:off x="3280974" y="3309916"/>
              <a:ext cx="808298" cy="674928"/>
              <a:chOff x="2043413" y="2039925"/>
              <a:chExt cx="808298" cy="674928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460C780-E15F-0554-8E2D-74F234DB5C59}"/>
                  </a:ext>
                </a:extLst>
              </p:cNvPr>
              <p:cNvSpPr/>
              <p:nvPr/>
            </p:nvSpPr>
            <p:spPr>
              <a:xfrm>
                <a:off x="2043413" y="2039925"/>
                <a:ext cx="729823" cy="674928"/>
              </a:xfrm>
              <a:prstGeom prst="ellipse">
                <a:avLst/>
              </a:prstGeom>
              <a:solidFill>
                <a:srgbClr val="46D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3ECFC44-F36B-345B-F366-3A06C701BC61}"/>
                  </a:ext>
                </a:extLst>
              </p:cNvPr>
              <p:cNvSpPr/>
              <p:nvPr/>
            </p:nvSpPr>
            <p:spPr>
              <a:xfrm>
                <a:off x="2121888" y="2096118"/>
                <a:ext cx="72982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3000" b="1" dirty="0">
                    <a:solidFill>
                      <a:schemeClr val="bg1"/>
                    </a:solidFill>
                    <a:ea typeface="나눔스퀘어_ac ExtraBold" panose="020B0600000101010101" pitchFamily="50" charset="-127"/>
                  </a:rPr>
                  <a:t>02</a:t>
                </a:r>
                <a:endParaRPr lang="ko-KR" altLang="en-US" sz="3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5F8D9DA-05A6-4135-CF8C-AEE8E5231EFC}"/>
                </a:ext>
              </a:extLst>
            </p:cNvPr>
            <p:cNvGrpSpPr/>
            <p:nvPr/>
          </p:nvGrpSpPr>
          <p:grpSpPr>
            <a:xfrm>
              <a:off x="3280974" y="4537566"/>
              <a:ext cx="808298" cy="674928"/>
              <a:chOff x="2043413" y="2039925"/>
              <a:chExt cx="808298" cy="674928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0CCE6EC-8467-4F34-52C7-DEE1675AB8F5}"/>
                  </a:ext>
                </a:extLst>
              </p:cNvPr>
              <p:cNvSpPr/>
              <p:nvPr/>
            </p:nvSpPr>
            <p:spPr>
              <a:xfrm>
                <a:off x="2043413" y="2039925"/>
                <a:ext cx="729823" cy="674928"/>
              </a:xfrm>
              <a:prstGeom prst="ellipse">
                <a:avLst/>
              </a:prstGeom>
              <a:solidFill>
                <a:srgbClr val="46D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A5655BD-EA95-DBA8-CC43-D6FB45D62052}"/>
                  </a:ext>
                </a:extLst>
              </p:cNvPr>
              <p:cNvSpPr/>
              <p:nvPr/>
            </p:nvSpPr>
            <p:spPr>
              <a:xfrm>
                <a:off x="2121888" y="2096118"/>
                <a:ext cx="72982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3000" b="1" dirty="0">
                    <a:solidFill>
                      <a:schemeClr val="bg1"/>
                    </a:solidFill>
                    <a:ea typeface="나눔스퀘어_ac ExtraBold" panose="020B0600000101010101" pitchFamily="50" charset="-127"/>
                  </a:rPr>
                  <a:t>03</a:t>
                </a:r>
                <a:endParaRPr lang="ko-KR" altLang="en-US" sz="3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6434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2" y="793584"/>
            <a:ext cx="41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xpsControl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980549-CA47-515E-0AB2-3B3CE674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9" y="1870959"/>
            <a:ext cx="7772400" cy="3116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8BD5CA-1D42-E618-2516-215D8050026C}"/>
              </a:ext>
            </a:extLst>
          </p:cNvPr>
          <p:cNvSpPr txBox="1"/>
          <p:nvPr/>
        </p:nvSpPr>
        <p:spPr>
          <a:xfrm>
            <a:off x="8956636" y="2535107"/>
            <a:ext cx="2856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</a:p>
          <a:p>
            <a:pPr marL="285750" indent="-285750">
              <a:buFontTx/>
              <a:buChar char="-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PREDICT</a:t>
            </a:r>
          </a:p>
          <a:p>
            <a:pPr marL="285750" indent="-285750">
              <a:buFontTx/>
              <a:buChar char="-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STATUS</a:t>
            </a:r>
          </a:p>
        </p:txBody>
      </p:sp>
    </p:spTree>
    <p:extLst>
      <p:ext uri="{BB962C8B-B14F-4D97-AF65-F5344CB8AC3E}">
        <p14:creationId xmlns:p14="http://schemas.microsoft.com/office/powerpoint/2010/main" val="4224744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2" y="793584"/>
            <a:ext cx="41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xpsControl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60FCDB-1EE0-68AD-250E-5948A295ACFE}"/>
              </a:ext>
            </a:extLst>
          </p:cNvPr>
          <p:cNvSpPr txBox="1"/>
          <p:nvPr/>
        </p:nvSpPr>
        <p:spPr>
          <a:xfrm>
            <a:off x="473078" y="1197458"/>
            <a:ext cx="285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D08756-D32F-3982-77C6-872768C25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73" y="1548365"/>
            <a:ext cx="5691000" cy="22777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BBBCDF-D58B-7F5E-F2BB-4DFB544ED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79" y="4141375"/>
            <a:ext cx="5713805" cy="2277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8D8C48-ED5D-8F47-9A4D-A9BBC0A77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17" y="3629047"/>
            <a:ext cx="2787730" cy="322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C2F152-B319-EF1D-F678-155003046325}"/>
              </a:ext>
            </a:extLst>
          </p:cNvPr>
          <p:cNvSpPr txBox="1"/>
          <p:nvPr/>
        </p:nvSpPr>
        <p:spPr>
          <a:xfrm>
            <a:off x="6264092" y="2364055"/>
            <a:ext cx="285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checkStatus.sh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FC1B2B-3218-E913-606A-AD0DDE30F23F}"/>
              </a:ext>
            </a:extLst>
          </p:cNvPr>
          <p:cNvSpPr txBox="1"/>
          <p:nvPr/>
        </p:nvSpPr>
        <p:spPr>
          <a:xfrm>
            <a:off x="6281097" y="4862483"/>
            <a:ext cx="28567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XPSDNN/config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수정 여부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수정 하지 않을 시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XPSDNN/config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수행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501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2" y="793584"/>
            <a:ext cx="41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xpsControl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B626F-9D69-4F8A-147C-122A2BA06FA1}"/>
              </a:ext>
            </a:extLst>
          </p:cNvPr>
          <p:cNvSpPr txBox="1"/>
          <p:nvPr/>
        </p:nvSpPr>
        <p:spPr>
          <a:xfrm>
            <a:off x="473078" y="1197458"/>
            <a:ext cx="285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A8B113-7616-6B05-76E6-A38EF4E4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8" y="1548365"/>
            <a:ext cx="6356813" cy="2558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2EA255-8E23-7C61-DCAF-15C84762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733" y="1474801"/>
            <a:ext cx="2918267" cy="263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8B5E7B-583C-47D6-02E3-1A0066BEA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38" y="4215035"/>
            <a:ext cx="6356808" cy="25134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05FCE9-9EFE-34AD-9DB2-5AFD397E2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4937" y="4141471"/>
            <a:ext cx="2870888" cy="26336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165A29-43AF-E2B8-A6A4-01EACBF6216C}"/>
              </a:ext>
            </a:extLst>
          </p:cNvPr>
          <p:cNvSpPr txBox="1"/>
          <p:nvPr/>
        </p:nvSpPr>
        <p:spPr>
          <a:xfrm>
            <a:off x="7042949" y="2458414"/>
            <a:ext cx="214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(weight) </a:t>
            </a:r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선택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EC1BA3-2E35-59E0-DDE9-2EC560BED176}"/>
              </a:ext>
            </a:extLst>
          </p:cNvPr>
          <p:cNvSpPr txBox="1"/>
          <p:nvPr/>
        </p:nvSpPr>
        <p:spPr>
          <a:xfrm>
            <a:off x="7126383" y="5143016"/>
            <a:ext cx="155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선택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70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2" y="793584"/>
            <a:ext cx="41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xpsControl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540C93-6FC3-9786-6F49-905529BFF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50" y="1550578"/>
            <a:ext cx="5343961" cy="22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516B94-87E0-659A-2747-EB984D7E57CF}"/>
              </a:ext>
            </a:extLst>
          </p:cNvPr>
          <p:cNvSpPr txBox="1"/>
          <p:nvPr/>
        </p:nvSpPr>
        <p:spPr>
          <a:xfrm>
            <a:off x="787350" y="4129274"/>
            <a:ext cx="1057326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주의 사항 </a:t>
            </a: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config::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DataSave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=true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생성된 데이터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XPSDNN/data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와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XPSDNN/validation/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는 형식이 다름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내부적으로 실행되는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XPSDNN/.codes/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predict.py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XPSDNN/data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형식을 입력으로 받음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(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아직 예외 처리 적용 되지 않음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XPSDNN/.codes/</a:t>
            </a:r>
            <a:r>
              <a:rPr lang="en-US" altLang="ko-KR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main.py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과정에서는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XPSDNN/validation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형식을 입력으로 사용함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7F8BD-5690-E4EB-6665-75525155CCCB}"/>
              </a:ext>
            </a:extLst>
          </p:cNvPr>
          <p:cNvSpPr txBox="1"/>
          <p:nvPr/>
        </p:nvSpPr>
        <p:spPr>
          <a:xfrm>
            <a:off x="473078" y="1197458"/>
            <a:ext cx="285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3013262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2" y="793584"/>
            <a:ext cx="41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xpsControl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52A37-9126-2C0D-971D-77CE8DBC6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883" y="468024"/>
            <a:ext cx="4817117" cy="1940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7D968B-A42B-CC30-A6D2-379FC6A6A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78" y="1744580"/>
            <a:ext cx="8781429" cy="35772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AFE4F3-C00F-2C50-0397-9E0D53299D3A}"/>
              </a:ext>
            </a:extLst>
          </p:cNvPr>
          <p:cNvSpPr txBox="1"/>
          <p:nvPr/>
        </p:nvSpPr>
        <p:spPr>
          <a:xfrm>
            <a:off x="473078" y="1197458"/>
            <a:ext cx="285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073E2-E0BD-70EF-2A61-93BED8738B84}"/>
              </a:ext>
            </a:extLst>
          </p:cNvPr>
          <p:cNvSpPr txBox="1"/>
          <p:nvPr/>
        </p:nvSpPr>
        <p:spPr>
          <a:xfrm>
            <a:off x="8947230" y="2690335"/>
            <a:ext cx="324477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Status of Process</a:t>
            </a:r>
          </a:p>
          <a:p>
            <a:pPr marL="285750" indent="-285750">
              <a:buFontTx/>
              <a:buChar char="-"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Send Signal to achieve status</a:t>
            </a:r>
          </a:p>
          <a:p>
            <a:pPr marL="285750" indent="-285750">
              <a:buFontTx/>
              <a:buChar char="-"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Viewing Log files</a:t>
            </a:r>
          </a:p>
          <a:p>
            <a:pPr marL="285750" indent="-285750">
              <a:buFontTx/>
              <a:buChar char="-"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Capture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Xvfb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Terminate Process</a:t>
            </a:r>
          </a:p>
          <a:p>
            <a:pPr marL="285750" indent="-285750">
              <a:buFontTx/>
              <a:buChar char="-"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Exit (return Home)</a:t>
            </a:r>
          </a:p>
        </p:txBody>
      </p:sp>
    </p:spTree>
    <p:extLst>
      <p:ext uri="{BB962C8B-B14F-4D97-AF65-F5344CB8AC3E}">
        <p14:creationId xmlns:p14="http://schemas.microsoft.com/office/powerpoint/2010/main" val="766013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2" y="793584"/>
            <a:ext cx="41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xpsControl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C093F8-6F73-4A18-1755-28A6E0AB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9" y="4030594"/>
            <a:ext cx="6579621" cy="2636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D4524-D4F5-735F-D5E3-E66E23AC3FF1}"/>
              </a:ext>
            </a:extLst>
          </p:cNvPr>
          <p:cNvSpPr txBox="1"/>
          <p:nvPr/>
        </p:nvSpPr>
        <p:spPr>
          <a:xfrm>
            <a:off x="473078" y="1197458"/>
            <a:ext cx="285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56004-FB89-1BC3-AAF2-BE8982E779B9}"/>
              </a:ext>
            </a:extLst>
          </p:cNvPr>
          <p:cNvSpPr txBox="1"/>
          <p:nvPr/>
        </p:nvSpPr>
        <p:spPr>
          <a:xfrm>
            <a:off x="7377205" y="4979452"/>
            <a:ext cx="40817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Send Signal to achieve status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SIGUSR1 to main &amp;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main.py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입력 시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상태 종료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2A3A01-0EC9-7432-F614-21F39980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79" y="1596580"/>
            <a:ext cx="5214870" cy="22495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9D78C8-D2D6-9DD9-E6B5-0BFFA0B952A6}"/>
              </a:ext>
            </a:extLst>
          </p:cNvPr>
          <p:cNvSpPr txBox="1"/>
          <p:nvPr/>
        </p:nvSpPr>
        <p:spPr>
          <a:xfrm>
            <a:off x="5989589" y="1382124"/>
            <a:ext cx="6099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Status of Process</a:t>
            </a: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.codes/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ps.gawk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정보 추출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마다 다를 수 있음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리눅스는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 표시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.codes/main [spin lock]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/bin/python3 .codes/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main.py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[spin lock]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.codes/cleaner [mutex lock]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.SESSA/ ~~~~/sessa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2E3215-DF0A-39AE-E19F-0F20AF8DA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223" y="3646514"/>
            <a:ext cx="6099858" cy="68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50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2" y="793584"/>
            <a:ext cx="41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xpsControl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D4524-D4F5-735F-D5E3-E66E23AC3FF1}"/>
              </a:ext>
            </a:extLst>
          </p:cNvPr>
          <p:cNvSpPr txBox="1"/>
          <p:nvPr/>
        </p:nvSpPr>
        <p:spPr>
          <a:xfrm>
            <a:off x="473078" y="1197458"/>
            <a:ext cx="285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28646F-0579-73AB-2E80-6A1E6E267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62" y="1566790"/>
            <a:ext cx="3216327" cy="2959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3C350B-1797-9B69-9C4A-F9209C573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91" y="4996688"/>
            <a:ext cx="3530600" cy="142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A873EE-90A0-7E4F-6407-75CD34FB23E4}"/>
              </a:ext>
            </a:extLst>
          </p:cNvPr>
          <p:cNvSpPr txBox="1"/>
          <p:nvPr/>
        </p:nvSpPr>
        <p:spPr>
          <a:xfrm>
            <a:off x="4776261" y="2519402"/>
            <a:ext cx="263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Viewing Log files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F327CA-FD5C-15DA-3712-F25B1FD81B87}"/>
              </a:ext>
            </a:extLst>
          </p:cNvPr>
          <p:cNvSpPr txBox="1"/>
          <p:nvPr/>
        </p:nvSpPr>
        <p:spPr>
          <a:xfrm>
            <a:off x="4834514" y="5338556"/>
            <a:ext cx="376547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Capture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Xvfb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XPSDNN/.codes/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screenXvfb.sh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실행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2FE398-A7AC-6487-380E-F1159FD872EC}"/>
              </a:ext>
            </a:extLst>
          </p:cNvPr>
          <p:cNvSpPr txBox="1"/>
          <p:nvPr/>
        </p:nvSpPr>
        <p:spPr>
          <a:xfrm>
            <a:off x="7095554" y="2525423"/>
            <a:ext cx="3765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log.txt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cpp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기록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err.txt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cpp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기록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pyLog.txt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main.py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기록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42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77367" y="189000"/>
            <a:ext cx="3597410" cy="64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B5E6D-28AC-2D92-D439-8789EC1031B6}"/>
              </a:ext>
            </a:extLst>
          </p:cNvPr>
          <p:cNvSpPr txBox="1"/>
          <p:nvPr/>
        </p:nvSpPr>
        <p:spPr>
          <a:xfrm>
            <a:off x="699790" y="129470"/>
            <a:ext cx="35974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7C85C-7BA3-378D-4CF9-F054F152E3D0}"/>
              </a:ext>
            </a:extLst>
          </p:cNvPr>
          <p:cNvSpPr txBox="1"/>
          <p:nvPr/>
        </p:nvSpPr>
        <p:spPr>
          <a:xfrm>
            <a:off x="401082" y="793584"/>
            <a:ext cx="41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XPSDNN/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xpsControl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D4524-D4F5-735F-D5E3-E66E23AC3FF1}"/>
              </a:ext>
            </a:extLst>
          </p:cNvPr>
          <p:cNvSpPr txBox="1"/>
          <p:nvPr/>
        </p:nvSpPr>
        <p:spPr>
          <a:xfrm>
            <a:off x="473078" y="1197458"/>
            <a:ext cx="285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F3B153-8362-46FD-66B4-1E3D63EB8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50" y="1761478"/>
            <a:ext cx="3581400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739275-ACE9-146D-E0DA-897453C36549}"/>
              </a:ext>
            </a:extLst>
          </p:cNvPr>
          <p:cNvSpPr txBox="1"/>
          <p:nvPr/>
        </p:nvSpPr>
        <p:spPr>
          <a:xfrm>
            <a:off x="4571997" y="2143847"/>
            <a:ext cx="73730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Terminate Process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kill -9 &lt;all processes&gt;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  <a:r>
              <a: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실행 중인 프로세스가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기록하는 것이 아닌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gawk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통해 추출한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사용함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주의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!)</a:t>
            </a:r>
            <a:r>
              <a: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F3789-0043-CABE-1A39-DFC1D79152E2}"/>
              </a:ext>
            </a:extLst>
          </p:cNvPr>
          <p:cNvSpPr txBox="1"/>
          <p:nvPr/>
        </p:nvSpPr>
        <p:spPr>
          <a:xfrm>
            <a:off x="677367" y="4310090"/>
            <a:ext cx="10592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 외 주의 사항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SESSA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명령 입력 과정에서 오류는 일반적으로 쉽게 복구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(60sec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대기 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회생 시도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되지만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저장 경로 전달과정에서 입력 오류 발생 시 저장 경로 중간에 파일이 저장됨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초기 상태를 저장하고 회생 절차 때 전달 받는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SIGUSR1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통해서 변경된 파일을 삭제함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MacOS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압축 및 코드 작성하였기 때문에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DS_Store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같은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Spotlight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파일이 포함되어 있을 수 있음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99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5" y="181015"/>
            <a:ext cx="3212254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29470"/>
            <a:ext cx="4577243" cy="704362"/>
            <a:chOff x="214610" y="86926"/>
            <a:chExt cx="4577243" cy="7043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856873" y="86926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01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5">
            <a:extLst>
              <a:ext uri="{FF2B5EF4-FFF2-40B4-BE49-F238E27FC236}">
                <a16:creationId xmlns:a16="http://schemas.microsoft.com/office/drawing/2014/main" id="{021293C0-ED38-1AA2-C38D-710F53A84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32" y="2050199"/>
            <a:ext cx="4292650" cy="3389866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30B19308-B2CE-7875-DF0D-92A920258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01" y="1886961"/>
            <a:ext cx="5172397" cy="39844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BB2648-F446-8EEC-28A2-6B287009B353}"/>
              </a:ext>
            </a:extLst>
          </p:cNvPr>
          <p:cNvSpPr txBox="1"/>
          <p:nvPr/>
        </p:nvSpPr>
        <p:spPr>
          <a:xfrm>
            <a:off x="757256" y="910306"/>
            <a:ext cx="77550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for x-ray photoelectron spectroscopy data analysis; 2020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G Drera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5910FF-15EF-100C-FC8D-C85A08A0C502}"/>
              </a:ext>
            </a:extLst>
          </p:cNvPr>
          <p:cNvSpPr txBox="1"/>
          <p:nvPr/>
        </p:nvSpPr>
        <p:spPr>
          <a:xfrm>
            <a:off x="6847293" y="6025960"/>
            <a:ext cx="4124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raining:   </a:t>
            </a:r>
            <a:r>
              <a:rPr lang="en-KR" sz="15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100k</a:t>
            </a:r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(2000 x 1)</a:t>
            </a:r>
          </a:p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Test: 	</a:t>
            </a:r>
            <a:r>
              <a:rPr lang="en-KR" sz="15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534</a:t>
            </a:r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(2000 x 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63595-0DA7-A335-15F7-0D25B54EAD32}"/>
              </a:ext>
            </a:extLst>
          </p:cNvPr>
          <p:cNvSpPr txBox="1"/>
          <p:nvPr/>
        </p:nvSpPr>
        <p:spPr>
          <a:xfrm>
            <a:off x="1309843" y="6025960"/>
            <a:ext cx="2967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Li(3)-Bi(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83) 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원소 총 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 중</a:t>
            </a:r>
            <a:endParaRPr lang="en-US" altLang="ko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2-5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조합</a:t>
            </a:r>
            <a:endParaRPr lang="en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A032B6-74C4-8ACE-A130-3E27D2FA0E0D}"/>
              </a:ext>
            </a:extLst>
          </p:cNvPr>
          <p:cNvSpPr txBox="1"/>
          <p:nvPr/>
        </p:nvSpPr>
        <p:spPr>
          <a:xfrm>
            <a:off x="4443750" y="6025960"/>
            <a:ext cx="23616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C1O5 contamination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0-40 </a:t>
            </a:r>
            <a:r>
              <a:rPr lang="en-US" altLang="ko-KR" sz="1500" b="0" i="0" dirty="0">
                <a:effectLst/>
                <a:latin typeface="Apple SD Gothic Neo"/>
              </a:rPr>
              <a:t>Å</a:t>
            </a:r>
            <a:endParaRPr lang="en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id="{EC4EBE3C-D338-B004-EFF8-6ABFAA17ADBF}"/>
              </a:ext>
            </a:extLst>
          </p:cNvPr>
          <p:cNvSpPr/>
          <p:nvPr/>
        </p:nvSpPr>
        <p:spPr>
          <a:xfrm>
            <a:off x="3879987" y="6133545"/>
            <a:ext cx="397162" cy="331710"/>
          </a:xfrm>
          <a:prstGeom prst="plus">
            <a:avLst>
              <a:gd name="adj" fmla="val 33354"/>
            </a:avLst>
          </a:prstGeom>
          <a:solidFill>
            <a:srgbClr val="35DBA1"/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8F52A9C-CE86-2168-F58C-42645552545E}"/>
              </a:ext>
            </a:extLst>
          </p:cNvPr>
          <p:cNvSpPr/>
          <p:nvPr/>
        </p:nvSpPr>
        <p:spPr>
          <a:xfrm>
            <a:off x="6223501" y="6150436"/>
            <a:ext cx="581891" cy="297928"/>
          </a:xfrm>
          <a:prstGeom prst="rightArrow">
            <a:avLst/>
          </a:prstGeom>
          <a:solidFill>
            <a:srgbClr val="35DBA1">
              <a:alpha val="89804"/>
            </a:srgbClr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16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5" y="181015"/>
            <a:ext cx="3212254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29470"/>
            <a:ext cx="4577243" cy="704362"/>
            <a:chOff x="214610" y="86926"/>
            <a:chExt cx="4577243" cy="7043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856873" y="86926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01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D547B-F08B-86EC-DB4B-8FBE61A83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246" y="1705845"/>
            <a:ext cx="4601021" cy="2409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5FFE4-EA90-6FC3-0E41-A25C63F6B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50" y="1650620"/>
            <a:ext cx="4720805" cy="2646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E1B9DF-CD6A-3BA4-33BD-2707688787C2}"/>
              </a:ext>
            </a:extLst>
          </p:cNvPr>
          <p:cNvSpPr txBox="1"/>
          <p:nvPr/>
        </p:nvSpPr>
        <p:spPr>
          <a:xfrm>
            <a:off x="639244" y="923206"/>
            <a:ext cx="4124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raining:   </a:t>
            </a:r>
            <a:r>
              <a:rPr lang="en-KR" sz="15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100k</a:t>
            </a:r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(2000 x 1)</a:t>
            </a:r>
          </a:p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Test: 	</a:t>
            </a:r>
            <a:r>
              <a:rPr lang="en-KR" sz="15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534</a:t>
            </a:r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(2000 x 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57939-8F5D-4408-4873-05A13AF6C4EC}"/>
              </a:ext>
            </a:extLst>
          </p:cNvPr>
          <p:cNvSpPr txBox="1"/>
          <p:nvPr/>
        </p:nvSpPr>
        <p:spPr>
          <a:xfrm>
            <a:off x="3699818" y="929862"/>
            <a:ext cx="2711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 range 400-1486.6eV,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source</a:t>
            </a:r>
            <a:r>
              <a:rPr lang="en-US" sz="1800" dirty="0">
                <a:effectLst/>
                <a:latin typeface="AdvOT77db9845"/>
              </a:rPr>
              <a:t> Al k</a:t>
            </a:r>
            <a:r>
              <a:rPr lang="el-GR" sz="1800" dirty="0">
                <a:effectLst/>
                <a:latin typeface="AdvTTec1d2308.I+03"/>
              </a:rPr>
              <a:t>α </a:t>
            </a:r>
            <a:endParaRPr lang="el-G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42086-CE4D-988F-ECF2-6FF724078707}"/>
              </a:ext>
            </a:extLst>
          </p:cNvPr>
          <p:cNvSpPr txBox="1"/>
          <p:nvPr/>
        </p:nvSpPr>
        <p:spPr>
          <a:xfrm>
            <a:off x="583983" y="4115431"/>
            <a:ext cx="1701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</a:t>
            </a:r>
            <a:r>
              <a:rPr lang="en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raining</a:t>
            </a:r>
            <a:endParaRPr lang="en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A72C0-BE21-7AF7-481E-7D34F1D16181}"/>
              </a:ext>
            </a:extLst>
          </p:cNvPr>
          <p:cNvSpPr txBox="1"/>
          <p:nvPr/>
        </p:nvSpPr>
        <p:spPr>
          <a:xfrm>
            <a:off x="699790" y="4515541"/>
            <a:ext cx="58855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Monte-Carlo simulations, as described by Werner,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including IMFP and TMFP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Peak position randomly shifted up to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10eV</a:t>
            </a:r>
          </a:p>
          <a:p>
            <a:pPr marL="285750" indent="-285750">
              <a:buFontTx/>
              <a:buChar char="-"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carbon rich layer (5:1 carbon to oxygen)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noisy + 				random shift up to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0.5eV</a:t>
            </a:r>
          </a:p>
          <a:p>
            <a:pPr marL="285750" indent="-285750">
              <a:buFontTx/>
              <a:buChar char="-"/>
            </a:pP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Convoluted with a Guassian peak to reproduce the experimental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1C28E5-5A9D-3CA0-FD1F-8F161F8ADC33}"/>
                  </a:ext>
                </a:extLst>
              </p:cNvPr>
              <p:cNvSpPr txBox="1"/>
              <p:nvPr/>
            </p:nvSpPr>
            <p:spPr>
              <a:xfrm>
                <a:off x="7728854" y="4407169"/>
                <a:ext cx="588559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elemental quantification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KR" sz="15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1C28E5-5A9D-3CA0-FD1F-8F161F8AD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54" y="4407169"/>
                <a:ext cx="5885591" cy="323165"/>
              </a:xfrm>
              <a:prstGeom prst="rect">
                <a:avLst/>
              </a:prstGeom>
              <a:blipFill>
                <a:blip r:embed="rId5"/>
                <a:stretch>
                  <a:fillRect l="-431" t="-3846" b="-1923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DDF4B22-EE49-A3D0-1659-D1517FD4F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200" y="4775097"/>
            <a:ext cx="2336800" cy="800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B76BCC-CB0B-FDFE-199F-D9E9F87E1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8550" y="5559555"/>
            <a:ext cx="2070100" cy="86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2ED1B-11CD-FFC9-0C0A-D1FB30DD71C5}"/>
                  </a:ext>
                </a:extLst>
              </p:cNvPr>
              <p:cNvSpPr txBox="1"/>
              <p:nvPr/>
            </p:nvSpPr>
            <p:spPr>
              <a:xfrm>
                <a:off x="6970482" y="4992066"/>
                <a:ext cx="31164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 of the element,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KR" sz="15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2ED1B-11CD-FFC9-0C0A-D1FB30DD7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482" y="4992066"/>
                <a:ext cx="3116410" cy="323165"/>
              </a:xfrm>
              <a:prstGeom prst="rect">
                <a:avLst/>
              </a:prstGeom>
              <a:blipFill>
                <a:blip r:embed="rId8"/>
                <a:stretch>
                  <a:fillRect l="-810" t="-3846" b="-1923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5DA42-B5FC-8FD9-E15D-C964E0A18E13}"/>
                  </a:ext>
                </a:extLst>
              </p:cNvPr>
              <p:cNvSpPr txBox="1"/>
              <p:nvPr/>
            </p:nvSpPr>
            <p:spPr>
              <a:xfrm>
                <a:off x="7627790" y="5822172"/>
                <a:ext cx="22274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Actual quantification,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KR" sz="15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25DA42-B5FC-8FD9-E15D-C964E0A18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790" y="5822172"/>
                <a:ext cx="2227410" cy="323165"/>
              </a:xfrm>
              <a:prstGeom prst="rect">
                <a:avLst/>
              </a:prstGeom>
              <a:blipFill>
                <a:blip r:embed="rId9"/>
                <a:stretch>
                  <a:fillRect l="-1130" t="-3846" b="-2307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35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5" y="181015"/>
            <a:ext cx="3212254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29470"/>
            <a:ext cx="4577243" cy="704362"/>
            <a:chOff x="214610" y="86926"/>
            <a:chExt cx="4577243" cy="7043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856873" y="86926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01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8CD250-87C3-ABB1-17A1-541C9E27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426" y="3451251"/>
            <a:ext cx="2717800" cy="7112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94E9730-725F-6F0C-3B0F-977920A0CA16}"/>
              </a:ext>
            </a:extLst>
          </p:cNvPr>
          <p:cNvGrpSpPr/>
          <p:nvPr/>
        </p:nvGrpSpPr>
        <p:grpSpPr>
          <a:xfrm>
            <a:off x="854791" y="1250439"/>
            <a:ext cx="5714999" cy="4045057"/>
            <a:chOff x="489879" y="865953"/>
            <a:chExt cx="5714999" cy="4045057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8AA1B539-D72A-1C22-E9F7-4F0F353AC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350" y="865953"/>
              <a:ext cx="4839261" cy="37278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5222EDE-EF06-4D82-E22F-99921FAA0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879" y="4589685"/>
              <a:ext cx="5714999" cy="321325"/>
            </a:xfrm>
            <a:prstGeom prst="rect">
              <a:avLst/>
            </a:prstGeom>
          </p:spPr>
        </p:pic>
        <p:sp>
          <p:nvSpPr>
            <p:cNvPr id="24" name="Frame 7">
              <a:extLst>
                <a:ext uri="{FF2B5EF4-FFF2-40B4-BE49-F238E27FC236}">
                  <a16:creationId xmlns:a16="http://schemas.microsoft.com/office/drawing/2014/main" id="{B4479426-513D-39F8-ED55-0001D04783BD}"/>
                </a:ext>
              </a:extLst>
            </p:cNvPr>
            <p:cNvSpPr/>
            <p:nvPr/>
          </p:nvSpPr>
          <p:spPr>
            <a:xfrm>
              <a:off x="3851500" y="3265063"/>
              <a:ext cx="1308330" cy="1250031"/>
            </a:xfrm>
            <a:prstGeom prst="frame">
              <a:avLst>
                <a:gd name="adj1" fmla="val 3075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25" name="Frame 7">
              <a:extLst>
                <a:ext uri="{FF2B5EF4-FFF2-40B4-BE49-F238E27FC236}">
                  <a16:creationId xmlns:a16="http://schemas.microsoft.com/office/drawing/2014/main" id="{1E4BC6F4-B5F7-16BC-6388-109DB68AE0CE}"/>
                </a:ext>
              </a:extLst>
            </p:cNvPr>
            <p:cNvSpPr/>
            <p:nvPr/>
          </p:nvSpPr>
          <p:spPr>
            <a:xfrm>
              <a:off x="1211568" y="3084063"/>
              <a:ext cx="1308330" cy="932766"/>
            </a:xfrm>
            <a:prstGeom prst="frame">
              <a:avLst>
                <a:gd name="adj1" fmla="val 4638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32">
              <a:extLst>
                <a:ext uri="{FF2B5EF4-FFF2-40B4-BE49-F238E27FC236}">
                  <a16:creationId xmlns:a16="http://schemas.microsoft.com/office/drawing/2014/main" id="{1CA79D73-F74D-06AF-725C-2C9A0AF7B10F}"/>
                </a:ext>
              </a:extLst>
            </p:cNvPr>
            <p:cNvSpPr/>
            <p:nvPr/>
          </p:nvSpPr>
          <p:spPr>
            <a:xfrm>
              <a:off x="750014" y="3952092"/>
              <a:ext cx="788001" cy="42110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output1</a:t>
              </a:r>
              <a:endParaRPr lang="en-KR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ounded Rectangle 33">
              <a:extLst>
                <a:ext uri="{FF2B5EF4-FFF2-40B4-BE49-F238E27FC236}">
                  <a16:creationId xmlns:a16="http://schemas.microsoft.com/office/drawing/2014/main" id="{CE5E721B-4C94-DEDE-F014-AE4CCB09738D}"/>
                </a:ext>
              </a:extLst>
            </p:cNvPr>
            <p:cNvSpPr/>
            <p:nvPr/>
          </p:nvSpPr>
          <p:spPr>
            <a:xfrm>
              <a:off x="5072000" y="4195741"/>
              <a:ext cx="788001" cy="42110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output2</a:t>
              </a:r>
              <a:endParaRPr lang="en-KR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D4F404-5D4F-78C2-BB87-80193E5FFDC7}"/>
              </a:ext>
            </a:extLst>
          </p:cNvPr>
          <p:cNvSpPr txBox="1"/>
          <p:nvPr/>
        </p:nvSpPr>
        <p:spPr>
          <a:xfrm>
            <a:off x="6643362" y="3006380"/>
            <a:ext cx="2088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Quantification</a:t>
            </a:r>
            <a:endParaRPr lang="en-KR" sz="2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CC21DB-5426-1F91-7AF1-8C25C55B3574}"/>
              </a:ext>
            </a:extLst>
          </p:cNvPr>
          <p:cNvSpPr txBox="1"/>
          <p:nvPr/>
        </p:nvSpPr>
        <p:spPr>
          <a:xfrm>
            <a:off x="6607126" y="1162394"/>
            <a:ext cx="2088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Contamination</a:t>
            </a:r>
            <a:endParaRPr lang="en-KR" sz="2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3D4E6D-C40E-2645-1B0B-4EBA1FA0711C}"/>
              </a:ext>
            </a:extLst>
          </p:cNvPr>
          <p:cNvSpPr txBox="1"/>
          <p:nvPr/>
        </p:nvSpPr>
        <p:spPr>
          <a:xfrm>
            <a:off x="8573723" y="4015902"/>
            <a:ext cx="30745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loss function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“High-Pass Filter” loss</a:t>
            </a:r>
            <a:endParaRPr lang="en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1, L2 Norm, Loss, Regularization?">
            <a:extLst>
              <a:ext uri="{FF2B5EF4-FFF2-40B4-BE49-F238E27FC236}">
                <a16:creationId xmlns:a16="http://schemas.microsoft.com/office/drawing/2014/main" id="{36752647-0252-E18D-7F6F-8D8DE4018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362" y="1649459"/>
            <a:ext cx="4020449" cy="63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AAB1E7-1264-8AEB-2AD9-90F1C47BE30F}"/>
              </a:ext>
            </a:extLst>
          </p:cNvPr>
          <p:cNvSpPr txBox="1"/>
          <p:nvPr/>
        </p:nvSpPr>
        <p:spPr>
          <a:xfrm>
            <a:off x="7786433" y="5490402"/>
            <a:ext cx="2326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optimizer</a:t>
            </a:r>
            <a:endParaRPr lang="en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98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5" y="181015"/>
            <a:ext cx="3212254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29470"/>
            <a:ext cx="4577243" cy="704362"/>
            <a:chOff x="214610" y="86926"/>
            <a:chExt cx="4577243" cy="7043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856873" y="86926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01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4449B3-87E1-1FF8-D2D4-1802F708C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692" y="1077700"/>
            <a:ext cx="5092870" cy="4430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6CC0FC-9720-CF9F-6AED-BED60E523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38" y="1963535"/>
            <a:ext cx="5959742" cy="266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3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5" y="181015"/>
            <a:ext cx="3212254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29470"/>
            <a:ext cx="4577243" cy="704362"/>
            <a:chOff x="214610" y="86926"/>
            <a:chExt cx="4577243" cy="7043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856873" y="86926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02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DAB92-7C1A-13B1-AD25-E609C16FB8A0}"/>
              </a:ext>
            </a:extLst>
          </p:cNvPr>
          <p:cNvSpPr txBox="1"/>
          <p:nvPr/>
        </p:nvSpPr>
        <p:spPr>
          <a:xfrm>
            <a:off x="605000" y="885377"/>
            <a:ext cx="412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raining: </a:t>
            </a:r>
            <a:r>
              <a:rPr lang="en-KR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100k</a:t>
            </a:r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(2000 x 1)</a:t>
            </a:r>
          </a:p>
          <a:p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Test: 	</a:t>
            </a:r>
            <a:r>
              <a:rPr lang="en-KR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534</a:t>
            </a:r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(2000 x 1)</a:t>
            </a:r>
          </a:p>
        </p:txBody>
      </p:sp>
      <p:pic>
        <p:nvPicPr>
          <p:cNvPr id="23" name="Picture 28">
            <a:extLst>
              <a:ext uri="{FF2B5EF4-FFF2-40B4-BE49-F238E27FC236}">
                <a16:creationId xmlns:a16="http://schemas.microsoft.com/office/drawing/2014/main" id="{9C5CB374-7095-AFA9-D911-E7326C324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029" y="827395"/>
            <a:ext cx="2713726" cy="4611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BBF682-4C6C-0A9A-38DA-6400045A8717}"/>
              </a:ext>
            </a:extLst>
          </p:cNvPr>
          <p:cNvSpPr txBox="1"/>
          <p:nvPr/>
        </p:nvSpPr>
        <p:spPr>
          <a:xfrm>
            <a:off x="4195530" y="1057973"/>
            <a:ext cx="5031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SESSA</a:t>
            </a:r>
          </a:p>
          <a:p>
            <a:pPr algn="r"/>
            <a:r>
              <a:rPr lang="en-K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Electron Spectra for Surface Analysis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1E1BF4A-0D2E-224D-4394-9FCE3EC6F5E5}"/>
              </a:ext>
            </a:extLst>
          </p:cNvPr>
          <p:cNvSpPr/>
          <p:nvPr/>
        </p:nvSpPr>
        <p:spPr>
          <a:xfrm>
            <a:off x="3497251" y="1106875"/>
            <a:ext cx="1163782" cy="230578"/>
          </a:xfrm>
          <a:prstGeom prst="rightArrow">
            <a:avLst/>
          </a:prstGeom>
          <a:solidFill>
            <a:srgbClr val="35DBA1">
              <a:alpha val="89804"/>
            </a:srgbClr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E93610-ABF1-35B6-DE42-D76BB62B6471}"/>
              </a:ext>
            </a:extLst>
          </p:cNvPr>
          <p:cNvGrpSpPr/>
          <p:nvPr/>
        </p:nvGrpSpPr>
        <p:grpSpPr>
          <a:xfrm>
            <a:off x="529648" y="1907611"/>
            <a:ext cx="11283694" cy="4895758"/>
            <a:chOff x="943980" y="1531708"/>
            <a:chExt cx="11283694" cy="4895758"/>
          </a:xfrm>
        </p:grpSpPr>
        <p:pic>
          <p:nvPicPr>
            <p:cNvPr id="26" name="Picture 1">
              <a:extLst>
                <a:ext uri="{FF2B5EF4-FFF2-40B4-BE49-F238E27FC236}">
                  <a16:creationId xmlns:a16="http://schemas.microsoft.com/office/drawing/2014/main" id="{D3041FA6-A5E5-3DCA-EB2D-9B086A6AD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980" y="1947996"/>
              <a:ext cx="5815037" cy="4479470"/>
            </a:xfrm>
            <a:prstGeom prst="rect">
              <a:avLst/>
            </a:prstGeom>
          </p:spPr>
        </p:pic>
        <p:sp>
          <p:nvSpPr>
            <p:cNvPr id="27" name="Frame 2">
              <a:extLst>
                <a:ext uri="{FF2B5EF4-FFF2-40B4-BE49-F238E27FC236}">
                  <a16:creationId xmlns:a16="http://schemas.microsoft.com/office/drawing/2014/main" id="{0CDDF59A-C0C4-F056-894A-26AB9924A06D}"/>
                </a:ext>
              </a:extLst>
            </p:cNvPr>
            <p:cNvSpPr/>
            <p:nvPr/>
          </p:nvSpPr>
          <p:spPr>
            <a:xfrm>
              <a:off x="1612693" y="2091234"/>
              <a:ext cx="4479402" cy="299285"/>
            </a:xfrm>
            <a:prstGeom prst="fram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sp>
          <p:nvSpPr>
            <p:cNvPr id="28" name="Frame 7">
              <a:extLst>
                <a:ext uri="{FF2B5EF4-FFF2-40B4-BE49-F238E27FC236}">
                  <a16:creationId xmlns:a16="http://schemas.microsoft.com/office/drawing/2014/main" id="{B56CA1C3-1E4A-68FE-BC39-0AA68633ECB7}"/>
                </a:ext>
              </a:extLst>
            </p:cNvPr>
            <p:cNvSpPr/>
            <p:nvPr/>
          </p:nvSpPr>
          <p:spPr>
            <a:xfrm>
              <a:off x="4667124" y="5725216"/>
              <a:ext cx="1538739" cy="646331"/>
            </a:xfrm>
            <a:prstGeom prst="frame">
              <a:avLst>
                <a:gd name="adj1" fmla="val 7201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sp>
          <p:nvSpPr>
            <p:cNvPr id="29" name="Frame 8">
              <a:extLst>
                <a:ext uri="{FF2B5EF4-FFF2-40B4-BE49-F238E27FC236}">
                  <a16:creationId xmlns:a16="http://schemas.microsoft.com/office/drawing/2014/main" id="{5460A5E4-925C-5E2C-8F69-12E73470D238}"/>
                </a:ext>
              </a:extLst>
            </p:cNvPr>
            <p:cNvSpPr/>
            <p:nvPr/>
          </p:nvSpPr>
          <p:spPr>
            <a:xfrm>
              <a:off x="1434511" y="5150784"/>
              <a:ext cx="1567144" cy="553998"/>
            </a:xfrm>
            <a:prstGeom prst="frame">
              <a:avLst>
                <a:gd name="adj1" fmla="val 7201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cxnSp>
          <p:nvCxnSpPr>
            <p:cNvPr id="30" name="Elbow Connector 11">
              <a:extLst>
                <a:ext uri="{FF2B5EF4-FFF2-40B4-BE49-F238E27FC236}">
                  <a16:creationId xmlns:a16="http://schemas.microsoft.com/office/drawing/2014/main" id="{6E2578ED-3A54-1D2E-821E-138741FD9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6786" y="1738345"/>
              <a:ext cx="787078" cy="52828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91E13F-9A12-EE3F-5C85-45E9BAC064C3}"/>
                </a:ext>
              </a:extLst>
            </p:cNvPr>
            <p:cNvSpPr txBox="1"/>
            <p:nvPr/>
          </p:nvSpPr>
          <p:spPr>
            <a:xfrm>
              <a:off x="4537124" y="1531708"/>
              <a:ext cx="252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2048 x 1: from SESSA</a:t>
              </a:r>
            </a:p>
          </p:txBody>
        </p:sp>
        <p:cxnSp>
          <p:nvCxnSpPr>
            <p:cNvPr id="32" name="Elbow Connector 19">
              <a:extLst>
                <a:ext uri="{FF2B5EF4-FFF2-40B4-BE49-F238E27FC236}">
                  <a16:creationId xmlns:a16="http://schemas.microsoft.com/office/drawing/2014/main" id="{F728CAC3-68A2-73D5-F544-C9F2DA2D7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0275" y="5619021"/>
              <a:ext cx="1538742" cy="312499"/>
            </a:xfrm>
            <a:prstGeom prst="bentConnector3">
              <a:avLst>
                <a:gd name="adj1" fmla="val 1690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00E7A-8FE5-F5C3-E6A7-D3B7B1A7CE04}"/>
                </a:ext>
              </a:extLst>
            </p:cNvPr>
            <p:cNvSpPr txBox="1"/>
            <p:nvPr/>
          </p:nvSpPr>
          <p:spPr>
            <a:xfrm>
              <a:off x="6910563" y="5259566"/>
              <a:ext cx="531711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Li(3)-Bi(</a:t>
              </a:r>
              <a:r>
                <a:rPr lang="en-US" altLang="ko-KR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83)</a:t>
              </a:r>
              <a:r>
                <a:rPr lang="ko-KR" alt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r>
                <a:rPr lang="ko-KR" alt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SESSA </a:t>
              </a:r>
              <a:r>
                <a:rPr lang="ko-KR" alt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제공하지 않는</a:t>
              </a:r>
              <a:r>
                <a:rPr lang="en-US" altLang="ko-KR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Pm(61)</a:t>
              </a:r>
              <a:r>
                <a:rPr lang="ko-KR" alt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제외</a:t>
              </a:r>
              <a:endPara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ko-KR" alt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총 </a:t>
              </a:r>
              <a:r>
                <a:rPr lang="en-US" altLang="ko-KR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r>
                <a:rPr lang="ko-KR" alt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개</a:t>
              </a:r>
              <a:endParaRPr lang="en-KR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ounded Rectangle 32">
              <a:extLst>
                <a:ext uri="{FF2B5EF4-FFF2-40B4-BE49-F238E27FC236}">
                  <a16:creationId xmlns:a16="http://schemas.microsoft.com/office/drawing/2014/main" id="{E1B0C2B8-9B19-AA8C-855F-AA81066CCB54}"/>
                </a:ext>
              </a:extLst>
            </p:cNvPr>
            <p:cNvSpPr/>
            <p:nvPr/>
          </p:nvSpPr>
          <p:spPr>
            <a:xfrm>
              <a:off x="2766250" y="5006677"/>
              <a:ext cx="788001" cy="42110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output1</a:t>
              </a:r>
              <a:endParaRPr lang="en-KR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ounded Rectangle 33">
              <a:extLst>
                <a:ext uri="{FF2B5EF4-FFF2-40B4-BE49-F238E27FC236}">
                  <a16:creationId xmlns:a16="http://schemas.microsoft.com/office/drawing/2014/main" id="{950ED4B4-49B9-E0D5-9FE0-7296F16ACCD3}"/>
                </a:ext>
              </a:extLst>
            </p:cNvPr>
            <p:cNvSpPr/>
            <p:nvPr/>
          </p:nvSpPr>
          <p:spPr>
            <a:xfrm>
              <a:off x="4148189" y="5461566"/>
              <a:ext cx="788001" cy="42110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output2</a:t>
              </a:r>
              <a:endParaRPr lang="en-KR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ounded Rectangle 34">
              <a:extLst>
                <a:ext uri="{FF2B5EF4-FFF2-40B4-BE49-F238E27FC236}">
                  <a16:creationId xmlns:a16="http://schemas.microsoft.com/office/drawing/2014/main" id="{69DF611D-970F-C92C-9647-B040512C9026}"/>
                </a:ext>
              </a:extLst>
            </p:cNvPr>
            <p:cNvSpPr/>
            <p:nvPr/>
          </p:nvSpPr>
          <p:spPr>
            <a:xfrm>
              <a:off x="1451571" y="1882618"/>
              <a:ext cx="788001" cy="42110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en-KR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39B5B7-585C-4A9A-E353-353F4352C2DE}"/>
              </a:ext>
            </a:extLst>
          </p:cNvPr>
          <p:cNvSpPr txBox="1"/>
          <p:nvPr/>
        </p:nvSpPr>
        <p:spPr>
          <a:xfrm>
            <a:off x="9393764" y="852426"/>
            <a:ext cx="412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raining: </a:t>
            </a:r>
            <a:r>
              <a:rPr lang="en-KR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100k</a:t>
            </a:r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(2048 x 1)</a:t>
            </a:r>
          </a:p>
          <a:p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Test: 	</a:t>
            </a:r>
            <a:r>
              <a:rPr lang="en-KR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en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(2048 x 1)</a:t>
            </a:r>
          </a:p>
        </p:txBody>
      </p:sp>
    </p:spTree>
    <p:extLst>
      <p:ext uri="{BB962C8B-B14F-4D97-AF65-F5344CB8AC3E}">
        <p14:creationId xmlns:p14="http://schemas.microsoft.com/office/powerpoint/2010/main" val="149243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5" y="181015"/>
            <a:ext cx="3212254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29470"/>
            <a:ext cx="4577243" cy="704362"/>
            <a:chOff x="214610" y="86926"/>
            <a:chExt cx="4577243" cy="7043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856873" y="86926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02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019CE5-9040-F0A2-BC32-5B5C4953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91" y="1476833"/>
            <a:ext cx="4981417" cy="49422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34DDB8-C308-1163-1098-6F0754AF1455}"/>
              </a:ext>
            </a:extLst>
          </p:cNvPr>
          <p:cNvSpPr txBox="1"/>
          <p:nvPr/>
        </p:nvSpPr>
        <p:spPr>
          <a:xfrm>
            <a:off x="854791" y="988723"/>
            <a:ext cx="37799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XPS_analysis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/Generator/</a:t>
            </a:r>
            <a:endParaRPr lang="en-KR" sz="2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77E6BF-2890-2908-AA83-6638A59FA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661" y="456675"/>
            <a:ext cx="6301365" cy="22173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A40A13-BBA8-6C68-24DD-56DD809AF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661" y="2709042"/>
            <a:ext cx="6179031" cy="1263269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E5E30B61-84A5-216A-BB42-583D6B4E0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472" y="2201302"/>
            <a:ext cx="4371546" cy="17231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B0D85F-4613-9102-9FDE-099BFE4BC696}"/>
              </a:ext>
            </a:extLst>
          </p:cNvPr>
          <p:cNvSpPr txBox="1"/>
          <p:nvPr/>
        </p:nvSpPr>
        <p:spPr>
          <a:xfrm>
            <a:off x="7485319" y="6582621"/>
            <a:ext cx="21553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data: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74152(74.1k)</a:t>
            </a:r>
            <a:endParaRPr lang="en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화살표: 오른쪽 21">
            <a:extLst>
              <a:ext uri="{FF2B5EF4-FFF2-40B4-BE49-F238E27FC236}">
                <a16:creationId xmlns:a16="http://schemas.microsoft.com/office/drawing/2014/main" id="{64A2677A-7595-2E05-0812-74C9198F57B0}"/>
              </a:ext>
            </a:extLst>
          </p:cNvPr>
          <p:cNvSpPr/>
          <p:nvPr/>
        </p:nvSpPr>
        <p:spPr>
          <a:xfrm rot="5400000">
            <a:off x="9615065" y="3740147"/>
            <a:ext cx="323165" cy="940866"/>
          </a:xfrm>
          <a:prstGeom prst="rightArrow">
            <a:avLst/>
          </a:prstGeom>
          <a:solidFill>
            <a:srgbClr val="35DBA1">
              <a:alpha val="89804"/>
            </a:srgbClr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A998F-9631-C2C0-CD8F-D15732EA70C5}"/>
              </a:ext>
            </a:extLst>
          </p:cNvPr>
          <p:cNvSpPr txBox="1"/>
          <p:nvPr/>
        </p:nvSpPr>
        <p:spPr>
          <a:xfrm>
            <a:off x="9776648" y="6565615"/>
            <a:ext cx="2819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data: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600</a:t>
            </a:r>
            <a:endParaRPr lang="en-K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BCD6EB-A955-F13E-B386-C9FEF520E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110" y="4437010"/>
            <a:ext cx="2258538" cy="2145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AB3D09-A71C-534D-264D-1039C7C09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442" y="4420005"/>
            <a:ext cx="2258538" cy="21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8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797E0D0-2C00-6EBD-75F0-587044FAD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" y="1091729"/>
            <a:ext cx="3897156" cy="4663263"/>
          </a:xfrm>
          <a:prstGeom prst="rect">
            <a:avLst/>
          </a:prstGeom>
        </p:spPr>
      </p:pic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5" y="181015"/>
            <a:ext cx="3212254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29470"/>
            <a:ext cx="4577243" cy="704362"/>
            <a:chOff x="214610" y="86926"/>
            <a:chExt cx="4577243" cy="7043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856873" y="86926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</a:t>
              </a:r>
              <a:r>
                <a:rPr lang="en-US" sz="3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02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XPS Analyzer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6D75D41-197F-DA28-7AF4-279DADC57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38" y="5784088"/>
            <a:ext cx="2425700" cy="63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2A7E6E-CC89-27CE-741B-A285F22731F5}"/>
              </a:ext>
            </a:extLst>
          </p:cNvPr>
          <p:cNvSpPr txBox="1"/>
          <p:nvPr/>
        </p:nvSpPr>
        <p:spPr>
          <a:xfrm>
            <a:off x="378658" y="6357215"/>
            <a:ext cx="2479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XPS_Analysis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/DNN/.codes/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dnn.py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XPS_Analysis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/DNN/.codes/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fit.py</a:t>
            </a:r>
            <a:endParaRPr lang="en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65A5A6-3061-A5A7-0EE5-02BF2A8AC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089" y="2127327"/>
            <a:ext cx="6897538" cy="31650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9DDC9C-2517-1239-EDDF-EEDADB70310E}"/>
              </a:ext>
            </a:extLst>
          </p:cNvPr>
          <p:cNvSpPr txBox="1"/>
          <p:nvPr/>
        </p:nvSpPr>
        <p:spPr>
          <a:xfrm>
            <a:off x="5209134" y="1777705"/>
            <a:ext cx="531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data(600)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대한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en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ame 8">
            <a:extLst>
              <a:ext uri="{FF2B5EF4-FFF2-40B4-BE49-F238E27FC236}">
                <a16:creationId xmlns:a16="http://schemas.microsoft.com/office/drawing/2014/main" id="{398B1F3C-4C7F-F539-BE6F-8CCF77C656EC}"/>
              </a:ext>
            </a:extLst>
          </p:cNvPr>
          <p:cNvSpPr/>
          <p:nvPr/>
        </p:nvSpPr>
        <p:spPr>
          <a:xfrm>
            <a:off x="1020179" y="3998866"/>
            <a:ext cx="1167846" cy="300991"/>
          </a:xfrm>
          <a:prstGeom prst="frame">
            <a:avLst>
              <a:gd name="adj1" fmla="val 720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4" name="Frame 8">
            <a:extLst>
              <a:ext uri="{FF2B5EF4-FFF2-40B4-BE49-F238E27FC236}">
                <a16:creationId xmlns:a16="http://schemas.microsoft.com/office/drawing/2014/main" id="{EC8D229C-FA05-5889-D33C-1B71B513B176}"/>
              </a:ext>
            </a:extLst>
          </p:cNvPr>
          <p:cNvSpPr/>
          <p:nvPr/>
        </p:nvSpPr>
        <p:spPr>
          <a:xfrm>
            <a:off x="1370882" y="5483097"/>
            <a:ext cx="1167846" cy="300991"/>
          </a:xfrm>
          <a:prstGeom prst="frame">
            <a:avLst>
              <a:gd name="adj1" fmla="val 720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580CE4-5CEB-53FB-99AA-B3CDFFB5D5F1}"/>
              </a:ext>
            </a:extLst>
          </p:cNvPr>
          <p:cNvSpPr txBox="1"/>
          <p:nvPr/>
        </p:nvSpPr>
        <p:spPr>
          <a:xfrm>
            <a:off x="5285089" y="5292361"/>
            <a:ext cx="2088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Quantification</a:t>
            </a:r>
            <a:endParaRPr lang="en-KR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01C06E-CD42-2526-A184-A550A24BE053}"/>
              </a:ext>
            </a:extLst>
          </p:cNvPr>
          <p:cNvSpPr txBox="1"/>
          <p:nvPr/>
        </p:nvSpPr>
        <p:spPr>
          <a:xfrm>
            <a:off x="9053560" y="5292361"/>
            <a:ext cx="2088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</a:t>
            </a:r>
            <a:endParaRPr lang="en-KR" sz="2000" b="1" dirty="0"/>
          </a:p>
        </p:txBody>
      </p:sp>
      <p:sp>
        <p:nvSpPr>
          <p:cNvPr id="33" name="화살표: 오른쪽 21">
            <a:extLst>
              <a:ext uri="{FF2B5EF4-FFF2-40B4-BE49-F238E27FC236}">
                <a16:creationId xmlns:a16="http://schemas.microsoft.com/office/drawing/2014/main" id="{076DC00F-BA7E-E5E4-487E-5F025AF7958F}"/>
              </a:ext>
            </a:extLst>
          </p:cNvPr>
          <p:cNvSpPr/>
          <p:nvPr/>
        </p:nvSpPr>
        <p:spPr>
          <a:xfrm>
            <a:off x="3991640" y="3731606"/>
            <a:ext cx="643130" cy="376110"/>
          </a:xfrm>
          <a:prstGeom prst="rightArrow">
            <a:avLst/>
          </a:prstGeom>
          <a:solidFill>
            <a:srgbClr val="35DBA1">
              <a:alpha val="89804"/>
            </a:srgbClr>
          </a:solidFill>
          <a:ln>
            <a:solidFill>
              <a:srgbClr val="35DB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01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1691</Words>
  <Application>Microsoft Macintosh PowerPoint</Application>
  <PresentationFormat>Widescreen</PresentationFormat>
  <Paragraphs>356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AdvOT77db9845</vt:lpstr>
      <vt:lpstr>AdvTTec1d2308.I+03</vt:lpstr>
      <vt:lpstr>Apple SD Gothic Neo</vt:lpstr>
      <vt:lpstr>바탕체</vt:lpstr>
      <vt:lpstr>맑은 고딕</vt:lpstr>
      <vt:lpstr>나눔스퀘어_ac ExtraBold</vt:lpstr>
      <vt:lpstr>Arial</vt:lpstr>
      <vt:lpstr>Calibri</vt:lpstr>
      <vt:lpstr>Calibri Light</vt:lpstr>
      <vt:lpstr>Cambria Math</vt:lpstr>
      <vt:lpstr>IBM Plex Mono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최정훈</dc:creator>
  <cp:lastModifiedBy>최정훈</cp:lastModifiedBy>
  <cp:revision>22</cp:revision>
  <dcterms:created xsi:type="dcterms:W3CDTF">2022-09-19T10:48:09Z</dcterms:created>
  <dcterms:modified xsi:type="dcterms:W3CDTF">2023-04-08T07:08:28Z</dcterms:modified>
</cp:coreProperties>
</file>